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8" r:id="rId3"/>
    <p:sldId id="273" r:id="rId4"/>
    <p:sldId id="301" r:id="rId5"/>
    <p:sldId id="290" r:id="rId6"/>
    <p:sldId id="289" r:id="rId7"/>
    <p:sldId id="294" r:id="rId8"/>
    <p:sldId id="280" r:id="rId9"/>
    <p:sldId id="295" r:id="rId10"/>
    <p:sldId id="292" r:id="rId11"/>
    <p:sldId id="293" r:id="rId12"/>
    <p:sldId id="284" r:id="rId13"/>
    <p:sldId id="297" r:id="rId14"/>
    <p:sldId id="298" r:id="rId15"/>
    <p:sldId id="315" r:id="rId16"/>
    <p:sldId id="299" r:id="rId17"/>
    <p:sldId id="259" r:id="rId18"/>
    <p:sldId id="314" r:id="rId19"/>
    <p:sldId id="312" r:id="rId20"/>
    <p:sldId id="307" r:id="rId21"/>
    <p:sldId id="274" r:id="rId22"/>
    <p:sldId id="277" r:id="rId23"/>
    <p:sldId id="275" r:id="rId24"/>
    <p:sldId id="276" r:id="rId25"/>
    <p:sldId id="311" r:id="rId26"/>
    <p:sldId id="303" r:id="rId27"/>
    <p:sldId id="316" r:id="rId28"/>
    <p:sldId id="270" r:id="rId2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37" autoAdjust="0"/>
  </p:normalViewPr>
  <p:slideViewPr>
    <p:cSldViewPr>
      <p:cViewPr varScale="1">
        <p:scale>
          <a:sx n="83" d="100"/>
          <a:sy n="83" d="100"/>
        </p:scale>
        <p:origin x="-1430"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5" d="100"/>
          <a:sy n="55" d="100"/>
        </p:scale>
        <p:origin x="-290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2FA11F-711E-4CFF-BD6C-19DE6962E29D}" type="slidenum">
              <a:rPr lang="zh-TW" altLang="en-US" smtClean="0"/>
              <a:pPr/>
              <a:t>‹#›</a:t>
            </a:fld>
            <a:endParaRPr lang="zh-TW" altLang="en-US"/>
          </a:p>
        </p:txBody>
      </p:sp>
    </p:spTree>
    <p:extLst>
      <p:ext uri="{BB962C8B-B14F-4D97-AF65-F5344CB8AC3E}">
        <p14:creationId xmlns:p14="http://schemas.microsoft.com/office/powerpoint/2010/main" val="4089361117"/>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4F7B8C-D675-4B4B-80E6-B411E735807C}" type="slidenum">
              <a:rPr lang="zh-TW" altLang="en-US" smtClean="0"/>
              <a:pPr/>
              <a:t>‹#›</a:t>
            </a:fld>
            <a:endParaRPr lang="zh-TW" altLang="en-US"/>
          </a:p>
        </p:txBody>
      </p:sp>
    </p:spTree>
    <p:extLst>
      <p:ext uri="{BB962C8B-B14F-4D97-AF65-F5344CB8AC3E}">
        <p14:creationId xmlns:p14="http://schemas.microsoft.com/office/powerpoint/2010/main" val="1143329006"/>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5" name="日期版面配置區 4"/>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2784001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日期版面配置區 3"/>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647863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日期版面配置區 3"/>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4175494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日期版面配置區 3"/>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3094759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日期版面配置區 3"/>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1357314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日期版面配置區 3"/>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2409353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日期版面配置區 3"/>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3724618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日期版面配置區 3"/>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940113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日期版面配置區 3"/>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1619473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3390976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日期版面配置區 3"/>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1462462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246857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2686127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BAB97B36-F925-484C-8BEF-9F2152D335AD}" type="datetime1">
              <a:rPr lang="zh-TW" altLang="en-US" smtClean="0"/>
              <a:pPr/>
              <a:t>2017/11/28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F6851AF-36E8-4CCC-87B9-1FFD53684B20}" type="slidenum">
              <a:rPr lang="zh-TW" altLang="en-US" smtClean="0"/>
              <a:pPr/>
              <a:t>‹#›</a:t>
            </a:fld>
            <a:endParaRPr lang="zh-TW" altLang="en-US"/>
          </a:p>
        </p:txBody>
      </p:sp>
      <p:sp>
        <p:nvSpPr>
          <p:cNvPr id="7" name="矩形 6"/>
          <p:cNvSpPr/>
          <p:nvPr userDrawn="1"/>
        </p:nvSpPr>
        <p:spPr>
          <a:xfrm>
            <a:off x="0" y="0"/>
            <a:ext cx="9144000" cy="26064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394505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07A6037-A052-4F9F-86A5-DAF3B52E13E7}" type="datetime1">
              <a:rPr lang="zh-TW" altLang="en-US" smtClean="0"/>
              <a:pPr/>
              <a:t>2017/11/28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F6851AF-36E8-4CCC-87B9-1FFD53684B20}" type="slidenum">
              <a:rPr lang="zh-TW" altLang="en-US" smtClean="0"/>
              <a:pPr/>
              <a:t>‹#›</a:t>
            </a:fld>
            <a:endParaRPr lang="zh-TW" altLang="en-US"/>
          </a:p>
        </p:txBody>
      </p:sp>
    </p:spTree>
    <p:extLst>
      <p:ext uri="{BB962C8B-B14F-4D97-AF65-F5344CB8AC3E}">
        <p14:creationId xmlns:p14="http://schemas.microsoft.com/office/powerpoint/2010/main" val="368060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EBBFD0E-D501-4801-86EF-FBDBDB81DDDB}" type="datetime1">
              <a:rPr lang="zh-TW" altLang="en-US" smtClean="0"/>
              <a:pPr/>
              <a:t>2017/11/28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F6851AF-36E8-4CCC-87B9-1FFD53684B20}" type="slidenum">
              <a:rPr lang="zh-TW" altLang="en-US" smtClean="0"/>
              <a:pPr/>
              <a:t>‹#›</a:t>
            </a:fld>
            <a:endParaRPr lang="zh-TW" altLang="en-US"/>
          </a:p>
        </p:txBody>
      </p:sp>
    </p:spTree>
    <p:extLst>
      <p:ext uri="{BB962C8B-B14F-4D97-AF65-F5344CB8AC3E}">
        <p14:creationId xmlns:p14="http://schemas.microsoft.com/office/powerpoint/2010/main" val="3115292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D1FFC479-2BFD-4833-98D9-2C1B222807DC}" type="datetime1">
              <a:rPr lang="zh-TW" altLang="en-US" smtClean="0"/>
              <a:pPr/>
              <a:t>2017/11/28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7010400" y="6415087"/>
            <a:ext cx="2133600" cy="365125"/>
          </a:xfrm>
        </p:spPr>
        <p:txBody>
          <a:bodyPr/>
          <a:lstStyle/>
          <a:p>
            <a:fld id="{9F6851AF-36E8-4CCC-87B9-1FFD53684B20}" type="slidenum">
              <a:rPr lang="zh-TW" altLang="en-US" smtClean="0"/>
              <a:pPr/>
              <a:t>‹#›</a:t>
            </a:fld>
            <a:endParaRPr lang="zh-TW" altLang="en-US" dirty="0"/>
          </a:p>
        </p:txBody>
      </p:sp>
      <p:cxnSp>
        <p:nvCxnSpPr>
          <p:cNvPr id="7" name="直線接點 6"/>
          <p:cNvCxnSpPr/>
          <p:nvPr userDrawn="1"/>
        </p:nvCxnSpPr>
        <p:spPr>
          <a:xfrm>
            <a:off x="0" y="6597650"/>
            <a:ext cx="8820150" cy="0"/>
          </a:xfrm>
          <a:prstGeom prst="line">
            <a:avLst/>
          </a:prstGeom>
          <a:ln>
            <a:solidFill>
              <a:schemeClr val="accent6"/>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userDrawn="1"/>
        </p:nvSpPr>
        <p:spPr>
          <a:xfrm>
            <a:off x="0" y="0"/>
            <a:ext cx="9144000" cy="26064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280358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4128CBAF-6C0C-4C7D-9510-489BC85C754D}" type="datetime1">
              <a:rPr lang="zh-TW" altLang="en-US" smtClean="0"/>
              <a:pPr/>
              <a:t>2017/11/28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F6851AF-36E8-4CCC-87B9-1FFD53684B20}" type="slidenum">
              <a:rPr lang="zh-TW" altLang="en-US" smtClean="0"/>
              <a:pPr/>
              <a:t>‹#›</a:t>
            </a:fld>
            <a:endParaRPr lang="zh-TW" altLang="en-US"/>
          </a:p>
        </p:txBody>
      </p:sp>
    </p:spTree>
    <p:extLst>
      <p:ext uri="{BB962C8B-B14F-4D97-AF65-F5344CB8AC3E}">
        <p14:creationId xmlns:p14="http://schemas.microsoft.com/office/powerpoint/2010/main" val="364394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4FD70876-BFC4-40B1-8DF4-383A649363F0}" type="datetime1">
              <a:rPr lang="zh-TW" altLang="en-US" smtClean="0"/>
              <a:pPr/>
              <a:t>2017/11/28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F6851AF-36E8-4CCC-87B9-1FFD53684B20}" type="slidenum">
              <a:rPr lang="zh-TW" altLang="en-US" smtClean="0"/>
              <a:pPr/>
              <a:t>‹#›</a:t>
            </a:fld>
            <a:endParaRPr lang="zh-TW" altLang="en-US"/>
          </a:p>
        </p:txBody>
      </p:sp>
    </p:spTree>
    <p:extLst>
      <p:ext uri="{BB962C8B-B14F-4D97-AF65-F5344CB8AC3E}">
        <p14:creationId xmlns:p14="http://schemas.microsoft.com/office/powerpoint/2010/main" val="2628920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61B42578-9441-4501-9250-7F6EA700EC07}" type="datetime1">
              <a:rPr lang="zh-TW" altLang="en-US" smtClean="0"/>
              <a:pPr/>
              <a:t>2017/11/28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F6851AF-36E8-4CCC-87B9-1FFD53684B20}" type="slidenum">
              <a:rPr lang="zh-TW" altLang="en-US" smtClean="0"/>
              <a:pPr/>
              <a:t>‹#›</a:t>
            </a:fld>
            <a:endParaRPr lang="zh-TW" altLang="en-US"/>
          </a:p>
        </p:txBody>
      </p:sp>
    </p:spTree>
    <p:extLst>
      <p:ext uri="{BB962C8B-B14F-4D97-AF65-F5344CB8AC3E}">
        <p14:creationId xmlns:p14="http://schemas.microsoft.com/office/powerpoint/2010/main" val="310172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4DD9CFE6-E2F3-4EA0-BE66-8BACAE99A94E}" type="datetime1">
              <a:rPr lang="zh-TW" altLang="en-US" smtClean="0"/>
              <a:pPr/>
              <a:t>2017/11/28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F6851AF-36E8-4CCC-87B9-1FFD53684B20}" type="slidenum">
              <a:rPr lang="zh-TW" altLang="en-US" smtClean="0"/>
              <a:pPr/>
              <a:t>‹#›</a:t>
            </a:fld>
            <a:endParaRPr lang="zh-TW" altLang="en-US"/>
          </a:p>
        </p:txBody>
      </p:sp>
    </p:spTree>
    <p:extLst>
      <p:ext uri="{BB962C8B-B14F-4D97-AF65-F5344CB8AC3E}">
        <p14:creationId xmlns:p14="http://schemas.microsoft.com/office/powerpoint/2010/main" val="428989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5C464E6-59B2-438B-B69E-214C8A133522}" type="datetime1">
              <a:rPr lang="zh-TW" altLang="en-US" smtClean="0"/>
              <a:pPr/>
              <a:t>2017/11/28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F6851AF-36E8-4CCC-87B9-1FFD53684B20}" type="slidenum">
              <a:rPr lang="zh-TW" altLang="en-US" smtClean="0"/>
              <a:pPr/>
              <a:t>‹#›</a:t>
            </a:fld>
            <a:endParaRPr lang="zh-TW" altLang="en-US"/>
          </a:p>
        </p:txBody>
      </p:sp>
    </p:spTree>
    <p:extLst>
      <p:ext uri="{BB962C8B-B14F-4D97-AF65-F5344CB8AC3E}">
        <p14:creationId xmlns:p14="http://schemas.microsoft.com/office/powerpoint/2010/main" val="66319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B3A6D14-DC15-4CC2-B061-9EF39AD36AED}" type="datetime1">
              <a:rPr lang="zh-TW" altLang="en-US" smtClean="0"/>
              <a:pPr/>
              <a:t>2017/11/28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F6851AF-36E8-4CCC-87B9-1FFD53684B20}" type="slidenum">
              <a:rPr lang="zh-TW" altLang="en-US" smtClean="0"/>
              <a:pPr/>
              <a:t>‹#›</a:t>
            </a:fld>
            <a:endParaRPr lang="zh-TW" altLang="en-US"/>
          </a:p>
        </p:txBody>
      </p:sp>
    </p:spTree>
    <p:extLst>
      <p:ext uri="{BB962C8B-B14F-4D97-AF65-F5344CB8AC3E}">
        <p14:creationId xmlns:p14="http://schemas.microsoft.com/office/powerpoint/2010/main" val="912660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C0C9295-3C3E-4876-B2BA-A6192FE8A10D}" type="datetime1">
              <a:rPr lang="zh-TW" altLang="en-US" smtClean="0"/>
              <a:pPr/>
              <a:t>2017/11/28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F6851AF-36E8-4CCC-87B9-1FFD53684B20}" type="slidenum">
              <a:rPr lang="zh-TW" altLang="en-US" smtClean="0"/>
              <a:pPr/>
              <a:t>‹#›</a:t>
            </a:fld>
            <a:endParaRPr lang="zh-TW" altLang="en-US"/>
          </a:p>
        </p:txBody>
      </p:sp>
    </p:spTree>
    <p:extLst>
      <p:ext uri="{BB962C8B-B14F-4D97-AF65-F5344CB8AC3E}">
        <p14:creationId xmlns:p14="http://schemas.microsoft.com/office/powerpoint/2010/main" val="2221672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657FC-156C-44E1-BC01-C3377DD40077}" type="datetime1">
              <a:rPr lang="zh-TW" altLang="en-US" smtClean="0"/>
              <a:pPr/>
              <a:t>2017/11/28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851AF-36E8-4CCC-87B9-1FFD53684B20}" type="slidenum">
              <a:rPr lang="zh-TW" altLang="en-US" smtClean="0"/>
              <a:pPr/>
              <a:t>‹#›</a:t>
            </a:fld>
            <a:endParaRPr lang="zh-TW" altLang="en-US"/>
          </a:p>
        </p:txBody>
      </p:sp>
    </p:spTree>
    <p:extLst>
      <p:ext uri="{BB962C8B-B14F-4D97-AF65-F5344CB8AC3E}">
        <p14:creationId xmlns:p14="http://schemas.microsoft.com/office/powerpoint/2010/main" val="1428292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cda.stust.edu.tw/"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7.xml.rels><?xml version="1.0" encoding="UTF-8" standalone="yes"?>
<Relationships xmlns="http://schemas.openxmlformats.org/package/2006/relationships"><Relationship Id="rId3" Type="http://schemas.openxmlformats.org/officeDocument/2006/relationships/hyperlink" Target="http://mis.stust.edu.tw/tc/node/faq3" TargetMode="External"/><Relationship Id="rId2" Type="http://schemas.openxmlformats.org/officeDocument/2006/relationships/hyperlink" Target="http://cda.stust.edu.tw/tc/node/PracticeDownload0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67544" y="2132856"/>
            <a:ext cx="8352928" cy="1470025"/>
          </a:xfrm>
        </p:spPr>
        <p:txBody>
          <a:bodyPr>
            <a:normAutofit/>
          </a:bodyPr>
          <a:lstStyle/>
          <a:p>
            <a:r>
              <a:rPr lang="en-US" altLang="zh-TW" dirty="0" smtClean="0">
                <a:solidFill>
                  <a:schemeClr val="accent5">
                    <a:lumMod val="75000"/>
                  </a:schemeClr>
                </a:solidFill>
              </a:rPr>
              <a:t/>
            </a:r>
            <a:br>
              <a:rPr lang="en-US" altLang="zh-TW" dirty="0" smtClean="0">
                <a:solidFill>
                  <a:schemeClr val="accent5">
                    <a:lumMod val="75000"/>
                  </a:schemeClr>
                </a:solidFill>
              </a:rPr>
            </a:br>
            <a:r>
              <a:rPr lang="zh-TW" altLang="en-US" dirty="0">
                <a:solidFill>
                  <a:schemeClr val="tx2">
                    <a:lumMod val="75000"/>
                  </a:schemeClr>
                </a:solidFill>
              </a:rPr>
              <a:t>資管</a:t>
            </a:r>
            <a:r>
              <a:rPr lang="zh-TW" altLang="en-US" dirty="0" smtClean="0">
                <a:solidFill>
                  <a:schemeClr val="tx2">
                    <a:lumMod val="75000"/>
                  </a:schemeClr>
                </a:solidFill>
              </a:rPr>
              <a:t>系 </a:t>
            </a:r>
            <a:r>
              <a:rPr lang="zh-TW" altLang="en-US" dirty="0" smtClean="0">
                <a:solidFill>
                  <a:schemeClr val="tx2">
                    <a:lumMod val="75000"/>
                  </a:schemeClr>
                </a:solidFill>
              </a:rPr>
              <a:t>校外</a:t>
            </a:r>
            <a:r>
              <a:rPr lang="zh-TW" altLang="en-US" dirty="0" smtClean="0">
                <a:solidFill>
                  <a:schemeClr val="tx2">
                    <a:lumMod val="75000"/>
                  </a:schemeClr>
                </a:solidFill>
              </a:rPr>
              <a:t>實習說明</a:t>
            </a:r>
            <a:endParaRPr lang="zh-TW" altLang="en-US" dirty="0">
              <a:solidFill>
                <a:schemeClr val="tx2">
                  <a:lumMod val="75000"/>
                </a:schemeClr>
              </a:solidFill>
            </a:endParaRPr>
          </a:p>
        </p:txBody>
      </p:sp>
      <p:sp>
        <p:nvSpPr>
          <p:cNvPr id="3" name="副標題 2"/>
          <p:cNvSpPr>
            <a:spLocks noGrp="1"/>
          </p:cNvSpPr>
          <p:nvPr>
            <p:ph type="subTitle" idx="1"/>
          </p:nvPr>
        </p:nvSpPr>
        <p:spPr>
          <a:xfrm>
            <a:off x="1371600" y="5038328"/>
            <a:ext cx="6400800" cy="1270992"/>
          </a:xfrm>
        </p:spPr>
        <p:txBody>
          <a:bodyPr>
            <a:normAutofit/>
          </a:bodyPr>
          <a:lstStyle/>
          <a:p>
            <a:pPr algn="r"/>
            <a:r>
              <a:rPr lang="zh-TW" altLang="en-US" sz="2800" b="1" dirty="0" smtClean="0">
                <a:solidFill>
                  <a:schemeClr val="tx1"/>
                </a:solidFill>
                <a:latin typeface="微軟正黑體" panose="020B0604030504040204" pitchFamily="34" charset="-120"/>
                <a:ea typeface="微軟正黑體" panose="020B0604030504040204" pitchFamily="34" charset="-120"/>
              </a:rPr>
              <a:t> </a:t>
            </a:r>
            <a:endParaRPr lang="en-US" altLang="zh-TW" sz="2800" b="1" dirty="0" smtClean="0">
              <a:solidFill>
                <a:schemeClr val="tx1"/>
              </a:solidFill>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fld id="{9F6851AF-36E8-4CCC-87B9-1FFD53684B20}" type="slidenum">
              <a:rPr lang="zh-TW" altLang="en-US" smtClean="0"/>
              <a:pPr/>
              <a:t>1</a:t>
            </a:fld>
            <a:endParaRPr lang="zh-TW" altLang="en-US"/>
          </a:p>
        </p:txBody>
      </p:sp>
    </p:spTree>
    <p:extLst>
      <p:ext uri="{BB962C8B-B14F-4D97-AF65-F5344CB8AC3E}">
        <p14:creationId xmlns:p14="http://schemas.microsoft.com/office/powerpoint/2010/main" val="3349131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其他相關規定</a:t>
            </a:r>
            <a:endParaRPr lang="zh-TW" altLang="en-US" dirty="0"/>
          </a:p>
        </p:txBody>
      </p:sp>
      <p:sp>
        <p:nvSpPr>
          <p:cNvPr id="3" name="內容版面配置區 2"/>
          <p:cNvSpPr>
            <a:spLocks noGrp="1"/>
          </p:cNvSpPr>
          <p:nvPr>
            <p:ph idx="1"/>
          </p:nvPr>
        </p:nvSpPr>
        <p:spPr/>
        <p:txBody>
          <a:bodyPr>
            <a:normAutofit fontScale="92500"/>
          </a:bodyPr>
          <a:lstStyle/>
          <a:p>
            <a:pPr lvl="0"/>
            <a:r>
              <a:rPr lang="zh-TW" altLang="zh-TW" dirty="0" smtClean="0"/>
              <a:t>應參加學校行政單位</a:t>
            </a:r>
            <a:r>
              <a:rPr lang="en-US" altLang="zh-TW" dirty="0" smtClean="0"/>
              <a:t>(</a:t>
            </a:r>
            <a:r>
              <a:rPr lang="zh-TW" altLang="zh-TW" dirty="0" smtClean="0"/>
              <a:t>職發中心</a:t>
            </a:r>
            <a:r>
              <a:rPr lang="en-US" altLang="zh-TW" dirty="0" smtClean="0"/>
              <a:t>)</a:t>
            </a:r>
            <a:r>
              <a:rPr lang="zh-TW" altLang="zh-TW" dirty="0" smtClean="0"/>
              <a:t> </a:t>
            </a:r>
            <a:r>
              <a:rPr lang="zh-TW" altLang="en-US" dirty="0" smtClean="0"/>
              <a:t>之</a:t>
            </a:r>
            <a:r>
              <a:rPr lang="zh-TW" altLang="zh-TW" dirty="0" smtClean="0"/>
              <a:t>職前說明會</a:t>
            </a:r>
            <a:r>
              <a:rPr lang="zh-TW" altLang="en-US" dirty="0" smtClean="0"/>
              <a:t>。</a:t>
            </a:r>
            <a:endParaRPr lang="en-US" altLang="zh-TW" dirty="0" smtClean="0"/>
          </a:p>
          <a:p>
            <a:r>
              <a:rPr lang="zh-TW" altLang="en-US" dirty="0" smtClean="0"/>
              <a:t>學生應接受</a:t>
            </a:r>
            <a:r>
              <a:rPr lang="zh-TW" altLang="en-US" dirty="0" smtClean="0">
                <a:solidFill>
                  <a:schemeClr val="accent2"/>
                </a:solidFill>
              </a:rPr>
              <a:t>輔導老師</a:t>
            </a:r>
            <a:r>
              <a:rPr lang="zh-TW" altLang="en-US" dirty="0" smtClean="0"/>
              <a:t>指導與考核，輔導老師至實習地點</a:t>
            </a:r>
            <a:r>
              <a:rPr lang="zh-TW" altLang="en-US" dirty="0" smtClean="0">
                <a:solidFill>
                  <a:schemeClr val="accent2"/>
                </a:solidFill>
              </a:rPr>
              <a:t>訪視</a:t>
            </a:r>
            <a:r>
              <a:rPr lang="en-US" altLang="zh-TW" dirty="0" smtClean="0">
                <a:solidFill>
                  <a:schemeClr val="accent2"/>
                </a:solidFill>
              </a:rPr>
              <a:t>(9</a:t>
            </a:r>
            <a:r>
              <a:rPr lang="zh-TW" altLang="en-US" dirty="0" smtClean="0">
                <a:solidFill>
                  <a:schemeClr val="accent2"/>
                </a:solidFill>
              </a:rPr>
              <a:t>學分</a:t>
            </a:r>
            <a:r>
              <a:rPr lang="en-US" altLang="zh-TW" dirty="0" smtClean="0">
                <a:solidFill>
                  <a:schemeClr val="accent2"/>
                </a:solidFill>
              </a:rPr>
              <a:t>2</a:t>
            </a:r>
            <a:r>
              <a:rPr lang="zh-TW" altLang="en-US" dirty="0" smtClean="0">
                <a:solidFill>
                  <a:schemeClr val="accent2"/>
                </a:solidFill>
              </a:rPr>
              <a:t>次，</a:t>
            </a:r>
            <a:r>
              <a:rPr lang="en-US" altLang="zh-TW" dirty="0" smtClean="0">
                <a:solidFill>
                  <a:schemeClr val="accent2"/>
                </a:solidFill>
              </a:rPr>
              <a:t>3</a:t>
            </a:r>
            <a:r>
              <a:rPr lang="zh-TW" altLang="en-US" dirty="0" smtClean="0">
                <a:solidFill>
                  <a:schemeClr val="accent2"/>
                </a:solidFill>
              </a:rPr>
              <a:t>學分</a:t>
            </a:r>
            <a:r>
              <a:rPr lang="en-US" altLang="zh-TW" dirty="0" smtClean="0">
                <a:solidFill>
                  <a:schemeClr val="accent2"/>
                </a:solidFill>
              </a:rPr>
              <a:t>1</a:t>
            </a:r>
            <a:r>
              <a:rPr lang="zh-TW" altLang="en-US" dirty="0" smtClean="0">
                <a:solidFill>
                  <a:schemeClr val="accent2"/>
                </a:solidFill>
              </a:rPr>
              <a:t>次</a:t>
            </a:r>
            <a:r>
              <a:rPr lang="en-US" altLang="zh-TW" dirty="0" smtClean="0">
                <a:solidFill>
                  <a:schemeClr val="accent2"/>
                </a:solidFill>
              </a:rPr>
              <a:t>)</a:t>
            </a:r>
            <a:r>
              <a:rPr lang="zh-TW" altLang="en-US" dirty="0" smtClean="0"/>
              <a:t>。</a:t>
            </a:r>
            <a:endParaRPr lang="en-US" altLang="zh-TW" dirty="0" smtClean="0"/>
          </a:p>
          <a:p>
            <a:r>
              <a:rPr lang="zh-TW" altLang="en-US" dirty="0" smtClean="0"/>
              <a:t>實習學生不得為實習機構負責人之近親</a:t>
            </a:r>
          </a:p>
          <a:p>
            <a:pPr lvl="1"/>
            <a:r>
              <a:rPr lang="zh-TW" altLang="en-US" dirty="0" smtClean="0"/>
              <a:t>配偶、直系血親、三等親內之旁系血親及其配偶。</a:t>
            </a:r>
          </a:p>
          <a:p>
            <a:r>
              <a:rPr lang="zh-TW" altLang="en-US" dirty="0" smtClean="0"/>
              <a:t>實習生應與學校保持聯繫，如有重大事件務必立即回報。</a:t>
            </a:r>
          </a:p>
          <a:p>
            <a:r>
              <a:rPr lang="zh-TW" altLang="en-US" dirty="0" smtClean="0"/>
              <a:t>未經實習機構及輔導老師許可，不得中途離職。</a:t>
            </a:r>
          </a:p>
          <a:p>
            <a:endParaRPr lang="zh-TW" altLang="en-US" dirty="0"/>
          </a:p>
        </p:txBody>
      </p:sp>
      <p:sp>
        <p:nvSpPr>
          <p:cNvPr id="4" name="投影片編號版面配置區 3"/>
          <p:cNvSpPr>
            <a:spLocks noGrp="1"/>
          </p:cNvSpPr>
          <p:nvPr>
            <p:ph type="sldNum" sz="quarter" idx="12"/>
          </p:nvPr>
        </p:nvSpPr>
        <p:spPr/>
        <p:txBody>
          <a:bodyPr/>
          <a:lstStyle/>
          <a:p>
            <a:fld id="{9F6851AF-36E8-4CCC-87B9-1FFD53684B20}" type="slidenum">
              <a:rPr lang="zh-TW" altLang="en-US" smtClean="0"/>
              <a:pPr/>
              <a:t>10</a:t>
            </a:fld>
            <a:endParaRPr lang="zh-TW"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注意事項</a:t>
            </a:r>
            <a:endParaRPr lang="zh-TW" altLang="en-US" dirty="0"/>
          </a:p>
        </p:txBody>
      </p:sp>
      <p:sp>
        <p:nvSpPr>
          <p:cNvPr id="3" name="內容版面配置區 2"/>
          <p:cNvSpPr>
            <a:spLocks noGrp="1"/>
          </p:cNvSpPr>
          <p:nvPr>
            <p:ph idx="1"/>
          </p:nvPr>
        </p:nvSpPr>
        <p:spPr/>
        <p:txBody>
          <a:bodyPr/>
          <a:lstStyle/>
          <a:p>
            <a:r>
              <a:rPr lang="zh-TW" altLang="en-US" dirty="0" smtClean="0"/>
              <a:t>學生校外實習期間之薪資、食宿、交通、保險及安全問題，依</a:t>
            </a:r>
            <a:r>
              <a:rPr lang="zh-TW" altLang="en-US" dirty="0" smtClean="0">
                <a:solidFill>
                  <a:srgbClr val="C00000"/>
                </a:solidFill>
              </a:rPr>
              <a:t>合約書</a:t>
            </a:r>
            <a:r>
              <a:rPr lang="zh-TW" altLang="en-US" dirty="0" smtClean="0"/>
              <a:t>實行。 </a:t>
            </a:r>
          </a:p>
          <a:p>
            <a:endParaRPr lang="en-US" altLang="zh-TW" dirty="0" smtClean="0"/>
          </a:p>
          <a:p>
            <a:r>
              <a:rPr lang="zh-TW" altLang="en-US" dirty="0" smtClean="0"/>
              <a:t>若實習適應不良，有以下幾種可能：</a:t>
            </a:r>
          </a:p>
          <a:p>
            <a:pPr lvl="1"/>
            <a:r>
              <a:rPr lang="zh-TW" altLang="en-US" dirty="0" smtClean="0"/>
              <a:t>於加退選期間，退選實習課程，改選校內課程</a:t>
            </a:r>
          </a:p>
          <a:p>
            <a:pPr lvl="1"/>
            <a:r>
              <a:rPr lang="zh-TW" altLang="en-US" dirty="0" smtClean="0"/>
              <a:t>辦理轉介其他公司，繼續實習</a:t>
            </a:r>
          </a:p>
          <a:p>
            <a:pPr lvl="1"/>
            <a:r>
              <a:rPr lang="zh-TW" altLang="en-US" dirty="0">
                <a:solidFill>
                  <a:srgbClr val="FF0000"/>
                </a:solidFill>
              </a:rPr>
              <a:t>最壞</a:t>
            </a:r>
            <a:r>
              <a:rPr lang="zh-TW" altLang="en-US" dirty="0" smtClean="0">
                <a:solidFill>
                  <a:srgbClr val="FF0000"/>
                </a:solidFill>
              </a:rPr>
              <a:t>情形</a:t>
            </a:r>
            <a:r>
              <a:rPr lang="zh-TW" altLang="en-US" dirty="0" smtClean="0"/>
              <a:t>：退</a:t>
            </a:r>
            <a:r>
              <a:rPr lang="zh-TW" altLang="en-US" dirty="0"/>
              <a:t>選實習課程，辦理</a:t>
            </a:r>
            <a:r>
              <a:rPr lang="zh-TW" altLang="en-US" dirty="0" smtClean="0"/>
              <a:t>休學，可能導致延畢</a:t>
            </a:r>
          </a:p>
          <a:p>
            <a:endParaRPr lang="zh-TW" altLang="en-US" dirty="0"/>
          </a:p>
        </p:txBody>
      </p:sp>
      <p:sp>
        <p:nvSpPr>
          <p:cNvPr id="4" name="投影片編號版面配置區 3"/>
          <p:cNvSpPr>
            <a:spLocks noGrp="1"/>
          </p:cNvSpPr>
          <p:nvPr>
            <p:ph type="sldNum" sz="quarter" idx="12"/>
          </p:nvPr>
        </p:nvSpPr>
        <p:spPr/>
        <p:txBody>
          <a:bodyPr/>
          <a:lstStyle/>
          <a:p>
            <a:fld id="{9F6851AF-36E8-4CCC-87B9-1FFD53684B20}" type="slidenum">
              <a:rPr lang="zh-TW" altLang="en-US" smtClean="0"/>
              <a:pPr/>
              <a:t>11</a:t>
            </a:fld>
            <a:endParaRPr lang="zh-TW"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a:xfrm>
            <a:off x="374748" y="476672"/>
            <a:ext cx="8229600" cy="1143000"/>
          </a:xfrm>
        </p:spPr>
        <p:txBody>
          <a:bodyPr/>
          <a:lstStyle/>
          <a:p>
            <a:r>
              <a:rPr lang="zh-TW" altLang="en-US" b="1" dirty="0" smtClean="0">
                <a:latin typeface="微軟正黑體" pitchFamily="34" charset="-120"/>
                <a:ea typeface="微軟正黑體" pitchFamily="34" charset="-120"/>
              </a:rPr>
              <a:t>實習申請</a:t>
            </a:r>
            <a:r>
              <a:rPr lang="zh-TW" altLang="en-US" dirty="0" smtClean="0"/>
              <a:t>流程</a:t>
            </a:r>
          </a:p>
        </p:txBody>
      </p:sp>
      <p:sp>
        <p:nvSpPr>
          <p:cNvPr id="13315" name="內容版面配置區 2"/>
          <p:cNvSpPr>
            <a:spLocks noGrp="1"/>
          </p:cNvSpPr>
          <p:nvPr>
            <p:ph idx="1"/>
          </p:nvPr>
        </p:nvSpPr>
        <p:spPr>
          <a:xfrm>
            <a:off x="495300" y="1988841"/>
            <a:ext cx="8229600" cy="2016224"/>
          </a:xfrm>
        </p:spPr>
        <p:txBody>
          <a:bodyPr/>
          <a:lstStyle/>
          <a:p>
            <a:pPr algn="just"/>
            <a:r>
              <a:rPr lang="zh-TW" altLang="zh-TW" dirty="0" smtClean="0">
                <a:latin typeface="微軟正黑體" pitchFamily="34" charset="-120"/>
                <a:ea typeface="微軟正黑體" pitchFamily="34" charset="-120"/>
              </a:rPr>
              <a:t>在</a:t>
            </a:r>
            <a:r>
              <a:rPr lang="zh-TW" altLang="en-US" dirty="0" smtClean="0">
                <a:latin typeface="微軟正黑體" pitchFamily="34" charset="-120"/>
                <a:ea typeface="微軟正黑體" pitchFamily="34" charset="-120"/>
              </a:rPr>
              <a:t>規定</a:t>
            </a:r>
            <a:r>
              <a:rPr lang="zh-TW" altLang="zh-TW" dirty="0" smtClean="0">
                <a:latin typeface="微軟正黑體" pitchFamily="34" charset="-120"/>
                <a:ea typeface="微軟正黑體" pitchFamily="34" charset="-120"/>
              </a:rPr>
              <a:t>時間內</a:t>
            </a:r>
            <a:r>
              <a:rPr lang="zh-TW" altLang="en-US" dirty="0" smtClean="0">
                <a:latin typeface="微軟正黑體" pitchFamily="34" charset="-120"/>
                <a:ea typeface="微軟正黑體" pitchFamily="34" charset="-120"/>
              </a:rPr>
              <a:t>，透過各廠商的負責老師</a:t>
            </a:r>
            <a:r>
              <a:rPr lang="zh-TW" altLang="zh-TW" dirty="0" smtClean="0">
                <a:solidFill>
                  <a:schemeClr val="accent2"/>
                </a:solidFill>
                <a:latin typeface="微軟正黑體" pitchFamily="34" charset="-120"/>
                <a:ea typeface="微軟正黑體" pitchFamily="34" charset="-120"/>
              </a:rPr>
              <a:t>提出申請</a:t>
            </a:r>
            <a:r>
              <a:rPr lang="zh-TW" altLang="zh-TW" dirty="0" smtClean="0">
                <a:latin typeface="微軟正黑體" pitchFamily="34" charset="-120"/>
                <a:ea typeface="微軟正黑體" pitchFamily="34" charset="-120"/>
              </a:rPr>
              <a:t>，再安排</a:t>
            </a:r>
            <a:r>
              <a:rPr lang="zh-TW" altLang="zh-TW" dirty="0" smtClean="0">
                <a:solidFill>
                  <a:schemeClr val="accent2"/>
                </a:solidFill>
                <a:latin typeface="微軟正黑體" pitchFamily="34" charset="-120"/>
                <a:ea typeface="微軟正黑體" pitchFamily="34" charset="-120"/>
              </a:rPr>
              <a:t>廠商進行面試</a:t>
            </a:r>
            <a:r>
              <a:rPr lang="zh-TW" altLang="zh-TW" dirty="0" smtClean="0">
                <a:latin typeface="微軟正黑體" pitchFamily="34" charset="-120"/>
                <a:ea typeface="微軟正黑體" pitchFamily="34" charset="-120"/>
              </a:rPr>
              <a:t>，</a:t>
            </a:r>
            <a:r>
              <a:rPr lang="zh-TW" altLang="zh-TW" dirty="0" smtClean="0">
                <a:solidFill>
                  <a:schemeClr val="accent2"/>
                </a:solidFill>
                <a:latin typeface="微軟正黑體" pitchFamily="34" charset="-120"/>
                <a:ea typeface="微軟正黑體" pitchFamily="34" charset="-120"/>
              </a:rPr>
              <a:t>媒合成功</a:t>
            </a:r>
            <a:r>
              <a:rPr lang="zh-TW" altLang="zh-TW" dirty="0" smtClean="0">
                <a:latin typeface="微軟正黑體" pitchFamily="34" charset="-120"/>
                <a:ea typeface="微軟正黑體" pitchFamily="34" charset="-120"/>
              </a:rPr>
              <a:t>並</a:t>
            </a:r>
            <a:r>
              <a:rPr lang="zh-TW" altLang="zh-TW" dirty="0" smtClean="0">
                <a:solidFill>
                  <a:schemeClr val="accent2"/>
                </a:solidFill>
                <a:latin typeface="微軟正黑體" pitchFamily="34" charset="-120"/>
                <a:ea typeface="微軟正黑體" pitchFamily="34" charset="-120"/>
              </a:rPr>
              <a:t>簽</a:t>
            </a:r>
            <a:r>
              <a:rPr lang="zh-TW" altLang="en-US" dirty="0" smtClean="0">
                <a:solidFill>
                  <a:schemeClr val="accent2"/>
                </a:solidFill>
                <a:latin typeface="微軟正黑體" pitchFamily="34" charset="-120"/>
                <a:ea typeface="微軟正黑體" pitchFamily="34" charset="-120"/>
              </a:rPr>
              <a:t>定合</a:t>
            </a:r>
            <a:r>
              <a:rPr lang="zh-TW" altLang="zh-TW" dirty="0" smtClean="0">
                <a:solidFill>
                  <a:schemeClr val="accent2"/>
                </a:solidFill>
                <a:latin typeface="微軟正黑體" pitchFamily="34" charset="-120"/>
                <a:ea typeface="微軟正黑體" pitchFamily="34" charset="-120"/>
              </a:rPr>
              <a:t>約</a:t>
            </a:r>
            <a:r>
              <a:rPr lang="zh-TW" altLang="en-US" dirty="0" smtClean="0">
                <a:solidFill>
                  <a:schemeClr val="accent2"/>
                </a:solidFill>
                <a:latin typeface="微軟正黑體" pitchFamily="34" charset="-120"/>
                <a:ea typeface="微軟正黑體" pitchFamily="34" charset="-120"/>
              </a:rPr>
              <a:t>書</a:t>
            </a:r>
            <a:r>
              <a:rPr lang="zh-TW" altLang="zh-TW" dirty="0" smtClean="0">
                <a:latin typeface="微軟正黑體" pitchFamily="34" charset="-120"/>
                <a:ea typeface="微軟正黑體" pitchFamily="34" charset="-120"/>
              </a:rPr>
              <a:t>後，即可前往實習。</a:t>
            </a:r>
          </a:p>
          <a:p>
            <a:pPr algn="just"/>
            <a:endParaRPr lang="zh-TW" altLang="en-US" dirty="0" smtClean="0"/>
          </a:p>
        </p:txBody>
      </p:sp>
      <p:grpSp>
        <p:nvGrpSpPr>
          <p:cNvPr id="5" name="群組 4"/>
          <p:cNvGrpSpPr>
            <a:grpSpLocks/>
          </p:cNvGrpSpPr>
          <p:nvPr/>
        </p:nvGrpSpPr>
        <p:grpSpPr bwMode="auto">
          <a:xfrm>
            <a:off x="39688" y="4941888"/>
            <a:ext cx="1987550" cy="793750"/>
            <a:chOff x="2232" y="2354664"/>
            <a:chExt cx="1987076" cy="794830"/>
          </a:xfrm>
        </p:grpSpPr>
        <p:sp>
          <p:nvSpPr>
            <p:cNvPr id="18" name="＞形箭號 17"/>
            <p:cNvSpPr/>
            <p:nvPr/>
          </p:nvSpPr>
          <p:spPr>
            <a:xfrm>
              <a:off x="2232" y="2354664"/>
              <a:ext cx="1987076" cy="794830"/>
            </a:xfrm>
            <a:prstGeom prst="chevron">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9" name="＞形箭號 4"/>
            <p:cNvSpPr/>
            <p:nvPr/>
          </p:nvSpPr>
          <p:spPr>
            <a:xfrm>
              <a:off x="286326" y="2354664"/>
              <a:ext cx="1390318" cy="794830"/>
            </a:xfrm>
            <a:prstGeom prst="rect">
              <a:avLst/>
            </a:prstGeom>
          </p:spPr>
          <p:style>
            <a:lnRef idx="0">
              <a:scrgbClr r="0" g="0" b="0"/>
            </a:lnRef>
            <a:fillRef idx="0">
              <a:scrgbClr r="0" g="0" b="0"/>
            </a:fillRef>
            <a:effectRef idx="0">
              <a:scrgbClr r="0" g="0" b="0"/>
            </a:effectRef>
            <a:fontRef idx="minor">
              <a:schemeClr val="lt1"/>
            </a:fontRef>
          </p:style>
          <p:txBody>
            <a:bodyPr lIns="88011" tIns="29337" rIns="29337" bIns="29337" spcCol="1270" anchor="ctr"/>
            <a:lstStyle/>
            <a:p>
              <a:pPr algn="ctr" defTabSz="977900">
                <a:lnSpc>
                  <a:spcPct val="90000"/>
                </a:lnSpc>
                <a:spcAft>
                  <a:spcPct val="35000"/>
                </a:spcAft>
                <a:defRPr/>
              </a:pPr>
              <a:r>
                <a:rPr lang="zh-TW" altLang="en-US" sz="2200" b="1" dirty="0">
                  <a:latin typeface="微軟正黑體" pitchFamily="34" charset="-120"/>
                  <a:ea typeface="微軟正黑體" pitchFamily="34" charset="-120"/>
                </a:rPr>
                <a:t>向系上</a:t>
              </a:r>
              <a:r>
                <a:rPr lang="en-US" altLang="zh-TW" sz="2200" b="1" dirty="0">
                  <a:latin typeface="微軟正黑體" pitchFamily="34" charset="-120"/>
                  <a:ea typeface="微軟正黑體" pitchFamily="34" charset="-120"/>
                </a:rPr>
                <a:t/>
              </a:r>
              <a:br>
                <a:rPr lang="en-US" altLang="zh-TW" sz="2200" b="1" dirty="0">
                  <a:latin typeface="微軟正黑體" pitchFamily="34" charset="-120"/>
                  <a:ea typeface="微軟正黑體" pitchFamily="34" charset="-120"/>
                </a:rPr>
              </a:br>
              <a:r>
                <a:rPr lang="zh-TW" altLang="en-US" sz="2200" b="1" dirty="0">
                  <a:latin typeface="微軟正黑體" pitchFamily="34" charset="-120"/>
                  <a:ea typeface="微軟正黑體" pitchFamily="34" charset="-120"/>
                </a:rPr>
                <a:t>提出申請</a:t>
              </a:r>
            </a:p>
          </p:txBody>
        </p:sp>
      </p:grpSp>
      <p:grpSp>
        <p:nvGrpSpPr>
          <p:cNvPr id="6" name="群組 5"/>
          <p:cNvGrpSpPr>
            <a:grpSpLocks/>
          </p:cNvGrpSpPr>
          <p:nvPr/>
        </p:nvGrpSpPr>
        <p:grpSpPr bwMode="auto">
          <a:xfrm>
            <a:off x="1828800" y="4941888"/>
            <a:ext cx="1985963" cy="793750"/>
            <a:chOff x="1790601" y="2354664"/>
            <a:chExt cx="1987076" cy="794830"/>
          </a:xfrm>
        </p:grpSpPr>
        <p:sp>
          <p:nvSpPr>
            <p:cNvPr id="16" name="＞形箭號 15"/>
            <p:cNvSpPr/>
            <p:nvPr/>
          </p:nvSpPr>
          <p:spPr>
            <a:xfrm>
              <a:off x="1790601" y="2354664"/>
              <a:ext cx="1987076" cy="794830"/>
            </a:xfrm>
            <a:prstGeom prst="chevron">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7" name="＞形箭號 6"/>
            <p:cNvSpPr/>
            <p:nvPr/>
          </p:nvSpPr>
          <p:spPr>
            <a:xfrm>
              <a:off x="2157520" y="2354664"/>
              <a:ext cx="1391429" cy="794830"/>
            </a:xfrm>
            <a:prstGeom prst="rect">
              <a:avLst/>
            </a:prstGeom>
          </p:spPr>
          <p:style>
            <a:lnRef idx="0">
              <a:scrgbClr r="0" g="0" b="0"/>
            </a:lnRef>
            <a:fillRef idx="0">
              <a:scrgbClr r="0" g="0" b="0"/>
            </a:fillRef>
            <a:effectRef idx="0">
              <a:scrgbClr r="0" g="0" b="0"/>
            </a:effectRef>
            <a:fontRef idx="minor">
              <a:schemeClr val="lt1"/>
            </a:fontRef>
          </p:style>
          <p:txBody>
            <a:bodyPr lIns="88011" tIns="29337" rIns="29337" bIns="29337" spcCol="1270" anchor="ctr"/>
            <a:lstStyle/>
            <a:p>
              <a:pPr algn="ctr" defTabSz="977900">
                <a:lnSpc>
                  <a:spcPct val="90000"/>
                </a:lnSpc>
                <a:spcAft>
                  <a:spcPct val="35000"/>
                </a:spcAft>
                <a:defRPr/>
              </a:pPr>
              <a:r>
                <a:rPr lang="zh-TW" altLang="en-US" sz="2200" b="1" dirty="0">
                  <a:latin typeface="微軟正黑體" pitchFamily="34" charset="-120"/>
                  <a:ea typeface="微軟正黑體" pitchFamily="34" charset="-120"/>
                </a:rPr>
                <a:t>廠商面試</a:t>
              </a:r>
            </a:p>
          </p:txBody>
        </p:sp>
      </p:grpSp>
      <p:grpSp>
        <p:nvGrpSpPr>
          <p:cNvPr id="7" name="群組 6"/>
          <p:cNvGrpSpPr>
            <a:grpSpLocks/>
          </p:cNvGrpSpPr>
          <p:nvPr/>
        </p:nvGrpSpPr>
        <p:grpSpPr bwMode="auto">
          <a:xfrm>
            <a:off x="3616325" y="4941888"/>
            <a:ext cx="1987550" cy="793750"/>
            <a:chOff x="3578969" y="2354664"/>
            <a:chExt cx="1987076" cy="794830"/>
          </a:xfrm>
        </p:grpSpPr>
        <p:sp>
          <p:nvSpPr>
            <p:cNvPr id="14" name="＞形箭號 13"/>
            <p:cNvSpPr/>
            <p:nvPr/>
          </p:nvSpPr>
          <p:spPr>
            <a:xfrm>
              <a:off x="3578969" y="2354664"/>
              <a:ext cx="1987076" cy="794830"/>
            </a:xfrm>
            <a:prstGeom prst="chevron">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5" name="＞形箭號 8"/>
            <p:cNvSpPr/>
            <p:nvPr/>
          </p:nvSpPr>
          <p:spPr>
            <a:xfrm>
              <a:off x="3912264" y="2354664"/>
              <a:ext cx="1390318" cy="794830"/>
            </a:xfrm>
            <a:prstGeom prst="rect">
              <a:avLst/>
            </a:prstGeom>
          </p:spPr>
          <p:style>
            <a:lnRef idx="0">
              <a:scrgbClr r="0" g="0" b="0"/>
            </a:lnRef>
            <a:fillRef idx="0">
              <a:scrgbClr r="0" g="0" b="0"/>
            </a:fillRef>
            <a:effectRef idx="0">
              <a:scrgbClr r="0" g="0" b="0"/>
            </a:effectRef>
            <a:fontRef idx="minor">
              <a:schemeClr val="lt1"/>
            </a:fontRef>
          </p:style>
          <p:txBody>
            <a:bodyPr lIns="88011" tIns="29337" rIns="29337" bIns="29337" spcCol="1270" anchor="ctr"/>
            <a:lstStyle/>
            <a:p>
              <a:pPr algn="ctr" defTabSz="977900">
                <a:lnSpc>
                  <a:spcPct val="90000"/>
                </a:lnSpc>
                <a:spcAft>
                  <a:spcPct val="35000"/>
                </a:spcAft>
                <a:defRPr/>
              </a:pPr>
              <a:r>
                <a:rPr lang="zh-TW" altLang="en-US" sz="2200" b="1" dirty="0">
                  <a:latin typeface="微軟正黑體" pitchFamily="34" charset="-120"/>
                  <a:ea typeface="微軟正黑體" pitchFamily="34" charset="-120"/>
                </a:rPr>
                <a:t>媒合成功</a:t>
              </a:r>
            </a:p>
          </p:txBody>
        </p:sp>
      </p:grpSp>
      <p:grpSp>
        <p:nvGrpSpPr>
          <p:cNvPr id="8" name="群組 7"/>
          <p:cNvGrpSpPr>
            <a:grpSpLocks/>
          </p:cNvGrpSpPr>
          <p:nvPr/>
        </p:nvGrpSpPr>
        <p:grpSpPr bwMode="auto">
          <a:xfrm>
            <a:off x="5405438" y="4941888"/>
            <a:ext cx="1985962" cy="793750"/>
            <a:chOff x="5367338" y="2354664"/>
            <a:chExt cx="1987076" cy="794830"/>
          </a:xfrm>
        </p:grpSpPr>
        <p:sp>
          <p:nvSpPr>
            <p:cNvPr id="12" name="＞形箭號 11"/>
            <p:cNvSpPr/>
            <p:nvPr/>
          </p:nvSpPr>
          <p:spPr>
            <a:xfrm>
              <a:off x="5367338" y="2354664"/>
              <a:ext cx="1987076" cy="794830"/>
            </a:xfrm>
            <a:prstGeom prst="chevron">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3" name="＞形箭號 10"/>
            <p:cNvSpPr/>
            <p:nvPr/>
          </p:nvSpPr>
          <p:spPr>
            <a:xfrm>
              <a:off x="5686604" y="2354664"/>
              <a:ext cx="1391430" cy="794830"/>
            </a:xfrm>
            <a:prstGeom prst="rect">
              <a:avLst/>
            </a:prstGeom>
          </p:spPr>
          <p:style>
            <a:lnRef idx="0">
              <a:scrgbClr r="0" g="0" b="0"/>
            </a:lnRef>
            <a:fillRef idx="0">
              <a:scrgbClr r="0" g="0" b="0"/>
            </a:fillRef>
            <a:effectRef idx="0">
              <a:scrgbClr r="0" g="0" b="0"/>
            </a:effectRef>
            <a:fontRef idx="minor">
              <a:schemeClr val="lt1"/>
            </a:fontRef>
          </p:style>
          <p:txBody>
            <a:bodyPr lIns="88011" tIns="29337" rIns="29337" bIns="29337" spcCol="1270" anchor="ctr"/>
            <a:lstStyle/>
            <a:p>
              <a:pPr algn="ctr" defTabSz="977900">
                <a:lnSpc>
                  <a:spcPct val="90000"/>
                </a:lnSpc>
                <a:spcAft>
                  <a:spcPct val="35000"/>
                </a:spcAft>
                <a:defRPr/>
              </a:pPr>
              <a:r>
                <a:rPr lang="zh-TW" altLang="en-US" sz="2200" b="1" dirty="0">
                  <a:latin typeface="微軟正黑體" pitchFamily="34" charset="-120"/>
                  <a:ea typeface="微軟正黑體" pitchFamily="34" charset="-120"/>
                </a:rPr>
                <a:t>簽約完成</a:t>
              </a:r>
            </a:p>
          </p:txBody>
        </p:sp>
      </p:grpSp>
      <p:grpSp>
        <p:nvGrpSpPr>
          <p:cNvPr id="9" name="群組 8"/>
          <p:cNvGrpSpPr>
            <a:grpSpLocks/>
          </p:cNvGrpSpPr>
          <p:nvPr/>
        </p:nvGrpSpPr>
        <p:grpSpPr bwMode="auto">
          <a:xfrm>
            <a:off x="7192963" y="4941888"/>
            <a:ext cx="1987550" cy="793750"/>
            <a:chOff x="7155707" y="2354664"/>
            <a:chExt cx="1987076" cy="794830"/>
          </a:xfrm>
        </p:grpSpPr>
        <p:sp>
          <p:nvSpPr>
            <p:cNvPr id="10" name="＞形箭號 9"/>
            <p:cNvSpPr/>
            <p:nvPr/>
          </p:nvSpPr>
          <p:spPr>
            <a:xfrm>
              <a:off x="7155707" y="2354664"/>
              <a:ext cx="1987076" cy="794830"/>
            </a:xfrm>
            <a:prstGeom prst="chevron">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1" name="＞形箭號 12"/>
            <p:cNvSpPr/>
            <p:nvPr/>
          </p:nvSpPr>
          <p:spPr>
            <a:xfrm>
              <a:off x="7414407" y="2354664"/>
              <a:ext cx="1445868" cy="794830"/>
            </a:xfrm>
            <a:prstGeom prst="rect">
              <a:avLst/>
            </a:prstGeom>
          </p:spPr>
          <p:style>
            <a:lnRef idx="0">
              <a:scrgbClr r="0" g="0" b="0"/>
            </a:lnRef>
            <a:fillRef idx="0">
              <a:scrgbClr r="0" g="0" b="0"/>
            </a:fillRef>
            <a:effectRef idx="0">
              <a:scrgbClr r="0" g="0" b="0"/>
            </a:effectRef>
            <a:fontRef idx="minor">
              <a:schemeClr val="lt1"/>
            </a:fontRef>
          </p:style>
          <p:txBody>
            <a:bodyPr lIns="88011" tIns="29337" rIns="29337" bIns="29337" spcCol="1270" anchor="ctr"/>
            <a:lstStyle/>
            <a:p>
              <a:pPr algn="ctr" defTabSz="977900">
                <a:lnSpc>
                  <a:spcPct val="90000"/>
                </a:lnSpc>
                <a:spcAft>
                  <a:spcPct val="35000"/>
                </a:spcAft>
                <a:defRPr/>
              </a:pPr>
              <a:r>
                <a:rPr lang="zh-TW" altLang="en-US" sz="2200" b="1" dirty="0">
                  <a:latin typeface="微軟正黑體" pitchFamily="34" charset="-120"/>
                  <a:ea typeface="微軟正黑體" pitchFamily="34" charset="-120"/>
                </a:rPr>
                <a:t>開始實習</a:t>
              </a:r>
            </a:p>
          </p:txBody>
        </p:sp>
      </p:grpSp>
      <p:sp>
        <p:nvSpPr>
          <p:cNvPr id="2" name="投影片編號版面配置區 1"/>
          <p:cNvSpPr>
            <a:spLocks noGrp="1"/>
          </p:cNvSpPr>
          <p:nvPr>
            <p:ph type="sldNum" sz="quarter" idx="12"/>
          </p:nvPr>
        </p:nvSpPr>
        <p:spPr/>
        <p:txBody>
          <a:bodyPr/>
          <a:lstStyle/>
          <a:p>
            <a:pPr>
              <a:defRPr/>
            </a:pPr>
            <a:fld id="{6DD24079-BF66-4F36-AE77-1A47B470BD5A}" type="slidenum">
              <a:rPr lang="zh-TW" altLang="en-US" smtClean="0"/>
              <a:pPr>
                <a:defRPr/>
              </a:pPr>
              <a:t>12</a:t>
            </a:fld>
            <a:endParaRPr lang="zh-TW" altLang="en-US"/>
          </a:p>
        </p:txBody>
      </p:sp>
      <p:sp>
        <p:nvSpPr>
          <p:cNvPr id="20" name="直線圖說文字 1 19"/>
          <p:cNvSpPr/>
          <p:nvPr/>
        </p:nvSpPr>
        <p:spPr>
          <a:xfrm>
            <a:off x="4932040" y="6123615"/>
            <a:ext cx="3312368" cy="414863"/>
          </a:xfrm>
          <a:prstGeom prst="borderCallout1">
            <a:avLst>
              <a:gd name="adj1" fmla="val -11768"/>
              <a:gd name="adj2" fmla="val 19974"/>
              <a:gd name="adj3" fmla="val -179390"/>
              <a:gd name="adj4" fmla="val 269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smtClean="0">
                <a:latin typeface="微軟正黑體" panose="020B0604030504040204" pitchFamily="34" charset="-120"/>
                <a:ea typeface="微軟正黑體" panose="020B0604030504040204" pitchFamily="34" charset="-120"/>
              </a:rPr>
              <a:t>由系上及職發中心協助辦理</a:t>
            </a:r>
            <a:endParaRPr lang="zh-TW" altLang="en-US"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20650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實習機構</a:t>
            </a:r>
            <a:endParaRPr lang="zh-TW" altLang="en-US" dirty="0"/>
          </a:p>
        </p:txBody>
      </p:sp>
      <p:sp>
        <p:nvSpPr>
          <p:cNvPr id="3" name="內容版面配置區 2"/>
          <p:cNvSpPr>
            <a:spLocks noGrp="1"/>
          </p:cNvSpPr>
          <p:nvPr>
            <p:ph idx="1"/>
          </p:nvPr>
        </p:nvSpPr>
        <p:spPr/>
        <p:txBody>
          <a:bodyPr/>
          <a:lstStyle/>
          <a:p>
            <a:r>
              <a:rPr lang="zh-TW" altLang="en-US" dirty="0" smtClean="0"/>
              <a:t>由系上老師尋找、接洽與評估。</a:t>
            </a:r>
          </a:p>
          <a:p>
            <a:r>
              <a:rPr lang="zh-TW" altLang="en-US" dirty="0" smtClean="0"/>
              <a:t>學生主動尋找、接洽，老師接手評估。</a:t>
            </a:r>
          </a:p>
          <a:p>
            <a:endParaRPr lang="zh-TW" altLang="en-US" dirty="0" smtClean="0"/>
          </a:p>
          <a:p>
            <a:r>
              <a:rPr lang="zh-TW" altLang="en-US" dirty="0" smtClean="0"/>
              <a:t>系上會公告實習職缺，並隨時更新。</a:t>
            </a:r>
          </a:p>
          <a:p>
            <a:endParaRPr lang="zh-TW" altLang="en-US" dirty="0"/>
          </a:p>
        </p:txBody>
      </p:sp>
      <p:sp>
        <p:nvSpPr>
          <p:cNvPr id="4" name="投影片編號版面配置區 3"/>
          <p:cNvSpPr>
            <a:spLocks noGrp="1"/>
          </p:cNvSpPr>
          <p:nvPr>
            <p:ph type="sldNum" sz="quarter" idx="12"/>
          </p:nvPr>
        </p:nvSpPr>
        <p:spPr/>
        <p:txBody>
          <a:bodyPr/>
          <a:lstStyle/>
          <a:p>
            <a:fld id="{9F6851AF-36E8-4CCC-87B9-1FFD53684B20}" type="slidenum">
              <a:rPr lang="zh-TW" altLang="en-US" smtClean="0"/>
              <a:pPr/>
              <a:t>13</a:t>
            </a:fld>
            <a:endParaRPr lang="zh-TW"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實習合約書</a:t>
            </a:r>
            <a:endParaRPr lang="zh-TW" altLang="en-US" dirty="0"/>
          </a:p>
        </p:txBody>
      </p:sp>
      <p:sp>
        <p:nvSpPr>
          <p:cNvPr id="3" name="內容版面配置區 2"/>
          <p:cNvSpPr>
            <a:spLocks noGrp="1"/>
          </p:cNvSpPr>
          <p:nvPr>
            <p:ph idx="1"/>
          </p:nvPr>
        </p:nvSpPr>
        <p:spPr>
          <a:xfrm>
            <a:off x="323528" y="1600200"/>
            <a:ext cx="8424936" cy="4853136"/>
          </a:xfrm>
        </p:spPr>
        <p:txBody>
          <a:bodyPr>
            <a:normAutofit/>
          </a:bodyPr>
          <a:lstStyle/>
          <a:p>
            <a:r>
              <a:rPr lang="zh-TW" altLang="en-US" b="1" dirty="0" smtClean="0"/>
              <a:t>制式合約書</a:t>
            </a:r>
            <a:r>
              <a:rPr lang="zh-TW" altLang="en-US" dirty="0" smtClean="0"/>
              <a:t>由系統產生。</a:t>
            </a:r>
          </a:p>
          <a:p>
            <a:r>
              <a:rPr lang="zh-TW" altLang="en-US" b="1" dirty="0" smtClean="0"/>
              <a:t>非制式合約書</a:t>
            </a:r>
            <a:r>
              <a:rPr lang="zh-TW" altLang="en-US" dirty="0" smtClean="0"/>
              <a:t>需另案簽核。  </a:t>
            </a:r>
          </a:p>
          <a:p>
            <a:r>
              <a:rPr lang="zh-TW" altLang="en-US" dirty="0" smtClean="0"/>
              <a:t>合約書務必先讓實習機構審閱並同意。</a:t>
            </a:r>
          </a:p>
          <a:p>
            <a:r>
              <a:rPr lang="zh-TW" altLang="en-US" dirty="0" smtClean="0"/>
              <a:t>合約書印出三份，系主任用印完畢</a:t>
            </a:r>
            <a:r>
              <a:rPr lang="zh-TW" altLang="en-US" dirty="0"/>
              <a:t>後</a:t>
            </a:r>
            <a:r>
              <a:rPr lang="zh-TW" altLang="en-US" dirty="0" smtClean="0"/>
              <a:t>送職發中心</a:t>
            </a:r>
            <a:r>
              <a:rPr lang="zh-TW" altLang="en-US" dirty="0"/>
              <a:t>。</a:t>
            </a:r>
            <a:endParaRPr lang="zh-TW" altLang="en-US" dirty="0" smtClean="0"/>
          </a:p>
          <a:p>
            <a:endParaRPr lang="zh-TW" altLang="en-US" dirty="0" smtClean="0"/>
          </a:p>
          <a:p>
            <a:endParaRPr lang="zh-TW" altLang="en-US" dirty="0"/>
          </a:p>
        </p:txBody>
      </p:sp>
      <p:sp>
        <p:nvSpPr>
          <p:cNvPr id="4" name="投影片編號版面配置區 3"/>
          <p:cNvSpPr>
            <a:spLocks noGrp="1"/>
          </p:cNvSpPr>
          <p:nvPr>
            <p:ph type="sldNum" sz="quarter" idx="12"/>
          </p:nvPr>
        </p:nvSpPr>
        <p:spPr/>
        <p:txBody>
          <a:bodyPr/>
          <a:lstStyle/>
          <a:p>
            <a:fld id="{9F6851AF-36E8-4CCC-87B9-1FFD53684B20}" type="slidenum">
              <a:rPr lang="zh-TW" altLang="en-US" smtClean="0"/>
              <a:pPr/>
              <a:t>14</a:t>
            </a:fld>
            <a:endParaRPr lang="zh-TW"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截止日期</a:t>
            </a:r>
          </a:p>
        </p:txBody>
      </p:sp>
      <p:sp>
        <p:nvSpPr>
          <p:cNvPr id="3" name="內容版面配置區 2"/>
          <p:cNvSpPr>
            <a:spLocks noGrp="1"/>
          </p:cNvSpPr>
          <p:nvPr>
            <p:ph idx="1"/>
          </p:nvPr>
        </p:nvSpPr>
        <p:spPr>
          <a:xfrm>
            <a:off x="179512" y="1340768"/>
            <a:ext cx="8712968" cy="5400600"/>
          </a:xfrm>
        </p:spPr>
        <p:txBody>
          <a:bodyPr>
            <a:normAutofit fontScale="92500" lnSpcReduction="10000"/>
          </a:bodyPr>
          <a:lstStyle/>
          <a:p>
            <a:r>
              <a:rPr lang="zh-TW" altLang="en-US" dirty="0"/>
              <a:t>合約書</a:t>
            </a:r>
            <a:r>
              <a:rPr lang="en-US" altLang="zh-TW" dirty="0"/>
              <a:t>(</a:t>
            </a:r>
            <a:r>
              <a:rPr lang="zh-TW" altLang="en-US" dirty="0"/>
              <a:t>系主任用印完畢</a:t>
            </a:r>
            <a:r>
              <a:rPr lang="en-US" altLang="zh-TW" dirty="0"/>
              <a:t>)</a:t>
            </a:r>
            <a:r>
              <a:rPr lang="zh-TW" altLang="en-US" dirty="0"/>
              <a:t>送職發中心之截止</a:t>
            </a:r>
            <a:r>
              <a:rPr lang="zh-TW" altLang="en-US" dirty="0" smtClean="0"/>
              <a:t>日期：</a:t>
            </a:r>
            <a:endParaRPr lang="zh-TW" altLang="en-US" dirty="0"/>
          </a:p>
          <a:p>
            <a:pPr lvl="1"/>
            <a:r>
              <a:rPr lang="zh-TW" altLang="en-US" dirty="0">
                <a:solidFill>
                  <a:srgbClr val="FF0000"/>
                </a:solidFill>
              </a:rPr>
              <a:t>暑期實習：</a:t>
            </a:r>
            <a:r>
              <a:rPr lang="en-US" altLang="zh-TW" dirty="0">
                <a:solidFill>
                  <a:srgbClr val="FF0000"/>
                </a:solidFill>
              </a:rPr>
              <a:t>6/15</a:t>
            </a:r>
          </a:p>
          <a:p>
            <a:pPr lvl="1"/>
            <a:r>
              <a:rPr lang="zh-TW" altLang="en-US" dirty="0">
                <a:solidFill>
                  <a:srgbClr val="FF0000"/>
                </a:solidFill>
              </a:rPr>
              <a:t>上學期實習：</a:t>
            </a:r>
            <a:r>
              <a:rPr lang="en-US" altLang="zh-TW" dirty="0">
                <a:solidFill>
                  <a:srgbClr val="FF0000"/>
                </a:solidFill>
              </a:rPr>
              <a:t>8/15</a:t>
            </a:r>
          </a:p>
          <a:p>
            <a:pPr lvl="1"/>
            <a:r>
              <a:rPr lang="zh-TW" altLang="en-US" dirty="0">
                <a:solidFill>
                  <a:srgbClr val="FF0000"/>
                </a:solidFill>
              </a:rPr>
              <a:t>下學期實習：</a:t>
            </a:r>
            <a:r>
              <a:rPr lang="en-US" altLang="zh-TW" dirty="0">
                <a:solidFill>
                  <a:srgbClr val="FF0000"/>
                </a:solidFill>
              </a:rPr>
              <a:t>1/15</a:t>
            </a:r>
          </a:p>
          <a:p>
            <a:r>
              <a:rPr lang="zh-TW" altLang="en-US" dirty="0"/>
              <a:t>若未能於以上截止日期送出合約書</a:t>
            </a:r>
            <a:r>
              <a:rPr lang="zh-TW" altLang="en-US" dirty="0" smtClean="0"/>
              <a:t>，由各</a:t>
            </a:r>
            <a:r>
              <a:rPr lang="zh-TW" altLang="en-US" dirty="0"/>
              <a:t>系自行完成合約書之寄送與用印作業，再將用印完成之實習合約送至職發</a:t>
            </a:r>
            <a:r>
              <a:rPr lang="zh-TW" altLang="en-US" dirty="0" smtClean="0"/>
              <a:t>中心，</a:t>
            </a:r>
            <a:r>
              <a:rPr lang="zh-TW" altLang="en-US" dirty="0"/>
              <a:t>截止</a:t>
            </a:r>
            <a:r>
              <a:rPr lang="zh-TW" altLang="en-US" dirty="0" smtClean="0"/>
              <a:t>日期：</a:t>
            </a:r>
            <a:endParaRPr lang="en-US" altLang="zh-TW" dirty="0" smtClean="0"/>
          </a:p>
          <a:p>
            <a:pPr lvl="1"/>
            <a:r>
              <a:rPr lang="zh-TW" altLang="en-US" dirty="0">
                <a:solidFill>
                  <a:srgbClr val="FF0000"/>
                </a:solidFill>
              </a:rPr>
              <a:t>暑期實習</a:t>
            </a:r>
            <a:r>
              <a:rPr lang="zh-TW" altLang="en-US" dirty="0" smtClean="0">
                <a:solidFill>
                  <a:srgbClr val="FF0000"/>
                </a:solidFill>
              </a:rPr>
              <a:t>：</a:t>
            </a:r>
            <a:r>
              <a:rPr lang="en-US" altLang="zh-TW" dirty="0" smtClean="0">
                <a:solidFill>
                  <a:srgbClr val="FF0000"/>
                </a:solidFill>
              </a:rPr>
              <a:t>7/15</a:t>
            </a:r>
            <a:endParaRPr lang="en-US" altLang="zh-TW" dirty="0">
              <a:solidFill>
                <a:srgbClr val="FF0000"/>
              </a:solidFill>
            </a:endParaRPr>
          </a:p>
          <a:p>
            <a:pPr lvl="1"/>
            <a:r>
              <a:rPr lang="zh-TW" altLang="en-US" dirty="0">
                <a:solidFill>
                  <a:srgbClr val="FF0000"/>
                </a:solidFill>
              </a:rPr>
              <a:t>上學期實習</a:t>
            </a:r>
            <a:r>
              <a:rPr lang="zh-TW" altLang="en-US" dirty="0" smtClean="0">
                <a:solidFill>
                  <a:srgbClr val="FF0000"/>
                </a:solidFill>
              </a:rPr>
              <a:t>：開學第</a:t>
            </a:r>
            <a:r>
              <a:rPr lang="en-US" altLang="zh-TW" dirty="0">
                <a:solidFill>
                  <a:srgbClr val="FF0000"/>
                </a:solidFill>
              </a:rPr>
              <a:t>3 </a:t>
            </a:r>
            <a:r>
              <a:rPr lang="zh-TW" altLang="en-US" dirty="0">
                <a:solidFill>
                  <a:srgbClr val="FF0000"/>
                </a:solidFill>
              </a:rPr>
              <a:t>週結束前</a:t>
            </a:r>
            <a:endParaRPr lang="en-US" altLang="zh-TW" dirty="0">
              <a:solidFill>
                <a:srgbClr val="FF0000"/>
              </a:solidFill>
            </a:endParaRPr>
          </a:p>
          <a:p>
            <a:pPr lvl="1"/>
            <a:r>
              <a:rPr lang="zh-TW" altLang="en-US" dirty="0">
                <a:solidFill>
                  <a:srgbClr val="FF0000"/>
                </a:solidFill>
              </a:rPr>
              <a:t>下學期實習</a:t>
            </a:r>
            <a:r>
              <a:rPr lang="zh-TW" altLang="en-US" dirty="0" smtClean="0">
                <a:solidFill>
                  <a:srgbClr val="FF0000"/>
                </a:solidFill>
              </a:rPr>
              <a:t>：</a:t>
            </a:r>
            <a:r>
              <a:rPr lang="zh-TW" altLang="en-US" dirty="0">
                <a:solidFill>
                  <a:srgbClr val="FF0000"/>
                </a:solidFill>
              </a:rPr>
              <a:t>開學第</a:t>
            </a:r>
            <a:r>
              <a:rPr lang="en-US" altLang="zh-TW" dirty="0">
                <a:solidFill>
                  <a:srgbClr val="FF0000"/>
                </a:solidFill>
              </a:rPr>
              <a:t>3 </a:t>
            </a:r>
            <a:r>
              <a:rPr lang="zh-TW" altLang="en-US" dirty="0">
                <a:solidFill>
                  <a:srgbClr val="FF0000"/>
                </a:solidFill>
              </a:rPr>
              <a:t>週結束</a:t>
            </a:r>
            <a:r>
              <a:rPr lang="zh-TW" altLang="en-US" dirty="0" smtClean="0">
                <a:solidFill>
                  <a:srgbClr val="FF0000"/>
                </a:solidFill>
              </a:rPr>
              <a:t>前</a:t>
            </a:r>
            <a:endParaRPr lang="en-US" altLang="zh-TW" dirty="0" smtClean="0">
              <a:solidFill>
                <a:srgbClr val="FF0000"/>
              </a:solidFill>
            </a:endParaRPr>
          </a:p>
          <a:p>
            <a:r>
              <a:rPr lang="zh-TW" altLang="en-US" dirty="0"/>
              <a:t>如仍無法於上述最後期限 完成簽約者，學生</a:t>
            </a:r>
            <a:r>
              <a:rPr lang="zh-TW" altLang="en-US" dirty="0" smtClean="0"/>
              <a:t>不得參加實習。</a:t>
            </a:r>
            <a:endParaRPr lang="en-US" altLang="zh-TW" dirty="0">
              <a:solidFill>
                <a:srgbClr val="FF0000"/>
              </a:solidFill>
            </a:endParaRPr>
          </a:p>
          <a:p>
            <a:endParaRPr lang="en-US" altLang="zh-TW" dirty="0">
              <a:solidFill>
                <a:srgbClr val="FF0000"/>
              </a:solidFill>
            </a:endParaRPr>
          </a:p>
          <a:p>
            <a:endParaRPr lang="zh-TW" altLang="en-US" dirty="0"/>
          </a:p>
        </p:txBody>
      </p:sp>
      <p:sp>
        <p:nvSpPr>
          <p:cNvPr id="4" name="投影片編號版面配置區 3"/>
          <p:cNvSpPr>
            <a:spLocks noGrp="1"/>
          </p:cNvSpPr>
          <p:nvPr>
            <p:ph type="sldNum" sz="quarter" idx="12"/>
          </p:nvPr>
        </p:nvSpPr>
        <p:spPr/>
        <p:txBody>
          <a:bodyPr/>
          <a:lstStyle/>
          <a:p>
            <a:fld id="{9F6851AF-36E8-4CCC-87B9-1FFD53684B20}" type="slidenum">
              <a:rPr lang="zh-TW" altLang="en-US" smtClean="0"/>
              <a:pPr/>
              <a:t>15</a:t>
            </a:fld>
            <a:endParaRPr lang="zh-TW" altLang="en-US" dirty="0"/>
          </a:p>
        </p:txBody>
      </p:sp>
    </p:spTree>
    <p:extLst>
      <p:ext uri="{BB962C8B-B14F-4D97-AF65-F5344CB8AC3E}">
        <p14:creationId xmlns:p14="http://schemas.microsoft.com/office/powerpoint/2010/main" val="1566621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職場見習</a:t>
            </a:r>
            <a:endParaRPr lang="zh-TW" altLang="en-US" dirty="0"/>
          </a:p>
        </p:txBody>
      </p:sp>
      <p:sp>
        <p:nvSpPr>
          <p:cNvPr id="3" name="副標題 2"/>
          <p:cNvSpPr>
            <a:spLocks noGrp="1"/>
          </p:cNvSpPr>
          <p:nvPr>
            <p:ph type="subTitle"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F6851AF-36E8-4CCC-87B9-1FFD53684B20}" type="slidenum">
              <a:rPr lang="zh-TW" altLang="en-US" smtClean="0"/>
              <a:pPr/>
              <a:t>16</a:t>
            </a:fld>
            <a:endParaRPr lang="zh-TW"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職場見習</a:t>
            </a:r>
            <a:endParaRPr lang="zh-TW" altLang="en-US" dirty="0"/>
          </a:p>
        </p:txBody>
      </p:sp>
      <p:sp>
        <p:nvSpPr>
          <p:cNvPr id="3" name="內容版面配置區 2"/>
          <p:cNvSpPr>
            <a:spLocks noGrp="1"/>
          </p:cNvSpPr>
          <p:nvPr>
            <p:ph idx="1"/>
          </p:nvPr>
        </p:nvSpPr>
        <p:spPr>
          <a:xfrm>
            <a:off x="467544" y="1628800"/>
            <a:ext cx="8208912" cy="4896544"/>
          </a:xfrm>
        </p:spPr>
        <p:txBody>
          <a:bodyPr>
            <a:normAutofit/>
          </a:bodyPr>
          <a:lstStyle/>
          <a:p>
            <a:pPr algn="just"/>
            <a:r>
              <a:rPr lang="zh-TW" altLang="en-US" sz="3400" b="1" dirty="0" smtClean="0"/>
              <a:t>定義：</a:t>
            </a:r>
            <a:endParaRPr lang="en-US" altLang="zh-TW" sz="3400" b="1" dirty="0" smtClean="0"/>
          </a:p>
          <a:p>
            <a:pPr lvl="1" algn="just">
              <a:lnSpc>
                <a:spcPct val="120000"/>
              </a:lnSpc>
            </a:pPr>
            <a:r>
              <a:rPr lang="zh-TW" altLang="en-US" dirty="0" smtClean="0"/>
              <a:t>屬</a:t>
            </a:r>
            <a:r>
              <a:rPr lang="en-US" altLang="zh-TW" dirty="0" smtClean="0">
                <a:solidFill>
                  <a:srgbClr val="C00000"/>
                </a:solidFill>
              </a:rPr>
              <a:t>0</a:t>
            </a:r>
            <a:r>
              <a:rPr lang="zh-TW" altLang="en-US" dirty="0">
                <a:solidFill>
                  <a:srgbClr val="C00000"/>
                </a:solidFill>
              </a:rPr>
              <a:t>學分</a:t>
            </a:r>
            <a:r>
              <a:rPr lang="zh-TW" altLang="en-US" dirty="0"/>
              <a:t>之校外實習課程，由學生於畢業前於</a:t>
            </a:r>
            <a:r>
              <a:rPr lang="zh-TW" altLang="en-US" dirty="0">
                <a:solidFill>
                  <a:srgbClr val="C00000"/>
                </a:solidFill>
              </a:rPr>
              <a:t>同一</a:t>
            </a:r>
            <a:r>
              <a:rPr lang="zh-TW" altLang="en-US" dirty="0" smtClean="0">
                <a:solidFill>
                  <a:srgbClr val="C00000"/>
                </a:solidFill>
              </a:rPr>
              <a:t>企業以連續方式</a:t>
            </a:r>
            <a:r>
              <a:rPr lang="zh-TW" altLang="en-US" dirty="0">
                <a:solidFill>
                  <a:srgbClr val="C00000"/>
                </a:solidFill>
              </a:rPr>
              <a:t>，</a:t>
            </a:r>
            <a:r>
              <a:rPr lang="zh-TW" altLang="en-US" dirty="0"/>
              <a:t>累計</a:t>
            </a:r>
            <a:r>
              <a:rPr lang="zh-TW" altLang="en-US" dirty="0" smtClean="0"/>
              <a:t>達</a:t>
            </a:r>
            <a:r>
              <a:rPr lang="en-US" altLang="zh-TW" dirty="0">
                <a:solidFill>
                  <a:srgbClr val="C00000"/>
                </a:solidFill>
              </a:rPr>
              <a:t>8</a:t>
            </a:r>
            <a:r>
              <a:rPr lang="en-US" altLang="zh-TW" dirty="0" smtClean="0">
                <a:solidFill>
                  <a:srgbClr val="C00000"/>
                </a:solidFill>
              </a:rPr>
              <a:t>0</a:t>
            </a:r>
            <a:r>
              <a:rPr lang="zh-TW" altLang="en-US" dirty="0">
                <a:solidFill>
                  <a:srgbClr val="C00000"/>
                </a:solidFill>
              </a:rPr>
              <a:t>小時以上</a:t>
            </a:r>
            <a:r>
              <a:rPr lang="zh-TW" altLang="en-US" dirty="0"/>
              <a:t>之企業</a:t>
            </a:r>
            <a:r>
              <a:rPr lang="zh-TW" altLang="en-US" dirty="0" smtClean="0"/>
              <a:t>實習。</a:t>
            </a:r>
            <a:endParaRPr lang="en-US" altLang="zh-TW" dirty="0" smtClean="0"/>
          </a:p>
          <a:p>
            <a:pPr lvl="1" algn="just">
              <a:lnSpc>
                <a:spcPct val="120000"/>
              </a:lnSpc>
            </a:pPr>
            <a:r>
              <a:rPr lang="zh-TW" altLang="en-US" dirty="0"/>
              <a:t>不</a:t>
            </a:r>
            <a:r>
              <a:rPr lang="zh-TW" altLang="en-US" dirty="0" smtClean="0"/>
              <a:t>須簽約，但要送申請書。</a:t>
            </a:r>
            <a:endParaRPr lang="en-US" altLang="zh-TW" dirty="0" smtClean="0"/>
          </a:p>
        </p:txBody>
      </p:sp>
      <p:sp>
        <p:nvSpPr>
          <p:cNvPr id="18" name="投影片編號版面配置區 17"/>
          <p:cNvSpPr>
            <a:spLocks noGrp="1"/>
          </p:cNvSpPr>
          <p:nvPr>
            <p:ph type="sldNum" sz="quarter" idx="12"/>
          </p:nvPr>
        </p:nvSpPr>
        <p:spPr/>
        <p:txBody>
          <a:bodyPr/>
          <a:lstStyle/>
          <a:p>
            <a:fld id="{9F6851AF-36E8-4CCC-87B9-1FFD53684B20}" type="slidenum">
              <a:rPr lang="zh-TW" altLang="en-US" smtClean="0"/>
              <a:pPr/>
              <a:t>17</a:t>
            </a:fld>
            <a:endParaRPr lang="zh-TW" altLang="en-US" dirty="0"/>
          </a:p>
        </p:txBody>
      </p:sp>
    </p:spTree>
    <p:extLst>
      <p:ext uri="{BB962C8B-B14F-4D97-AF65-F5344CB8AC3E}">
        <p14:creationId xmlns:p14="http://schemas.microsoft.com/office/powerpoint/2010/main" val="953016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zh-TW" dirty="0"/>
              <a:t>申請</a:t>
            </a:r>
            <a:r>
              <a:rPr lang="zh-TW" altLang="en-US" dirty="0"/>
              <a:t>梯次</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36306451"/>
              </p:ext>
            </p:extLst>
          </p:nvPr>
        </p:nvGraphicFramePr>
        <p:xfrm>
          <a:off x="1403648" y="2420888"/>
          <a:ext cx="6552728" cy="4248472"/>
        </p:xfrm>
        <a:graphic>
          <a:graphicData uri="http://schemas.openxmlformats.org/drawingml/2006/table">
            <a:tbl>
              <a:tblPr firstRow="1" firstCol="1" bandRow="1">
                <a:tableStyleId>{5C22544A-7EE6-4342-B048-85BDC9FD1C3A}</a:tableStyleId>
              </a:tblPr>
              <a:tblGrid>
                <a:gridCol w="640227"/>
                <a:gridCol w="1444233"/>
                <a:gridCol w="2829694"/>
                <a:gridCol w="1638574"/>
              </a:tblGrid>
              <a:tr h="648072">
                <a:tc>
                  <a:txBody>
                    <a:bodyPr/>
                    <a:lstStyle/>
                    <a:p>
                      <a:pPr algn="ctr">
                        <a:spcAft>
                          <a:spcPts val="0"/>
                        </a:spcAft>
                      </a:pPr>
                      <a:r>
                        <a:rPr lang="zh-TW" sz="1200" kern="100" dirty="0">
                          <a:effectLst/>
                        </a:rPr>
                        <a:t>梯次</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200" kern="100">
                          <a:effectLst/>
                        </a:rPr>
                        <a:t>實習期間</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1200"/>
                        </a:lnSpc>
                        <a:spcAft>
                          <a:spcPts val="0"/>
                        </a:spcAft>
                      </a:pPr>
                      <a:r>
                        <a:rPr lang="zh-TW" sz="1200" kern="100">
                          <a:effectLst/>
                        </a:rPr>
                        <a:t>實習時數</a:t>
                      </a:r>
                    </a:p>
                    <a:p>
                      <a:pPr algn="ctr">
                        <a:spcAft>
                          <a:spcPts val="0"/>
                        </a:spcAft>
                      </a:pPr>
                      <a:r>
                        <a:rPr lang="en-US" sz="1200" kern="100">
                          <a:effectLst/>
                        </a:rPr>
                        <a:t>(</a:t>
                      </a:r>
                      <a:r>
                        <a:rPr lang="zh-TW" sz="1200" kern="100">
                          <a:effectLst/>
                        </a:rPr>
                        <a:t>須符合該梯次實習時數範圍</a:t>
                      </a:r>
                      <a:r>
                        <a:rPr lang="en-US" sz="1200" kern="10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200" kern="100" dirty="0">
                          <a:effectLst/>
                        </a:rPr>
                        <a:t>申請截止日期</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r>
              <a:tr h="708939">
                <a:tc>
                  <a:txBody>
                    <a:bodyPr/>
                    <a:lstStyle/>
                    <a:p>
                      <a:pPr algn="ctr">
                        <a:spcAft>
                          <a:spcPts val="0"/>
                        </a:spcAft>
                      </a:pPr>
                      <a:r>
                        <a:rPr lang="en-US" sz="1200" kern="100">
                          <a:effectLst/>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200" kern="100">
                          <a:effectLst/>
                        </a:rPr>
                        <a:t>上學期實習</a:t>
                      </a:r>
                      <a:r>
                        <a:rPr lang="en-US" sz="1200" kern="100">
                          <a:effectLst/>
                        </a:rPr>
                        <a:t>(9/1~1/31)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200" kern="100" dirty="0" smtClean="0">
                          <a:effectLst/>
                        </a:rPr>
                        <a:t>最少</a:t>
                      </a:r>
                      <a:r>
                        <a:rPr lang="en-US" altLang="zh-TW" sz="1200" u="sng" kern="100" dirty="0" smtClean="0">
                          <a:effectLst/>
                        </a:rPr>
                        <a:t>80</a:t>
                      </a:r>
                      <a:r>
                        <a:rPr lang="zh-TW" sz="1200" u="sng" kern="100" dirty="0" smtClean="0">
                          <a:effectLst/>
                        </a:rPr>
                        <a:t>小時</a:t>
                      </a:r>
                      <a:r>
                        <a:rPr lang="zh-TW" sz="1200" kern="100" dirty="0">
                          <a:effectLst/>
                        </a:rPr>
                        <a:t>～最多</a:t>
                      </a:r>
                      <a:r>
                        <a:rPr lang="en-US" sz="1200" u="sng" kern="100" dirty="0">
                          <a:effectLst/>
                        </a:rPr>
                        <a:t>800</a:t>
                      </a:r>
                      <a:r>
                        <a:rPr lang="zh-TW" sz="1200" u="sng" kern="100" dirty="0">
                          <a:effectLst/>
                        </a:rPr>
                        <a:t>小時</a:t>
                      </a:r>
                      <a:r>
                        <a:rPr lang="zh-TW" sz="1200" kern="100" dirty="0">
                          <a:effectLst/>
                        </a:rPr>
                        <a:t>之間</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8/5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r>
              <a:tr h="726680">
                <a:tc>
                  <a:txBody>
                    <a:bodyPr/>
                    <a:lstStyle/>
                    <a:p>
                      <a:pPr algn="ctr">
                        <a:spcAft>
                          <a:spcPts val="0"/>
                        </a:spcAft>
                      </a:pPr>
                      <a:r>
                        <a:rPr lang="en-US" sz="1200" kern="10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200" kern="100">
                          <a:effectLst/>
                        </a:rPr>
                        <a:t>上學期實習</a:t>
                      </a:r>
                      <a:r>
                        <a:rPr lang="en-US" sz="1200" kern="100">
                          <a:effectLst/>
                        </a:rPr>
                        <a:t>(11/1~1/31)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marL="152400" indent="-152400" algn="ctr">
                        <a:spcBef>
                          <a:spcPts val="360"/>
                        </a:spcBef>
                        <a:spcAft>
                          <a:spcPts val="0"/>
                        </a:spcAft>
                      </a:pPr>
                      <a:r>
                        <a:rPr lang="zh-TW" sz="1200" kern="100" dirty="0" smtClean="0">
                          <a:effectLst/>
                        </a:rPr>
                        <a:t>最少</a:t>
                      </a:r>
                      <a:r>
                        <a:rPr lang="en-US" altLang="zh-TW" sz="1200" u="sng" kern="100" dirty="0" smtClean="0">
                          <a:effectLst/>
                        </a:rPr>
                        <a:t>80</a:t>
                      </a:r>
                      <a:r>
                        <a:rPr lang="zh-TW" sz="1200" u="sng" kern="100" dirty="0" smtClean="0">
                          <a:effectLst/>
                        </a:rPr>
                        <a:t>小時</a:t>
                      </a:r>
                      <a:r>
                        <a:rPr lang="zh-TW" sz="1200" kern="100" dirty="0">
                          <a:effectLst/>
                        </a:rPr>
                        <a:t>～最多</a:t>
                      </a:r>
                      <a:r>
                        <a:rPr lang="en-US" sz="1200" u="sng" kern="100" dirty="0">
                          <a:effectLst/>
                        </a:rPr>
                        <a:t>480</a:t>
                      </a:r>
                      <a:r>
                        <a:rPr lang="zh-TW" sz="1200" u="sng" kern="100" dirty="0">
                          <a:effectLst/>
                        </a:rPr>
                        <a:t>小時</a:t>
                      </a:r>
                      <a:r>
                        <a:rPr lang="zh-TW" sz="1200" kern="100" dirty="0">
                          <a:effectLst/>
                        </a:rPr>
                        <a:t>之間</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9/25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r>
              <a:tr h="678452">
                <a:tc>
                  <a:txBody>
                    <a:bodyPr/>
                    <a:lstStyle/>
                    <a:p>
                      <a:pPr algn="ctr">
                        <a:spcAft>
                          <a:spcPts val="0"/>
                        </a:spcAft>
                      </a:pPr>
                      <a:r>
                        <a:rPr lang="en-US" sz="1200" kern="10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200" kern="100">
                          <a:effectLst/>
                        </a:rPr>
                        <a:t>下學期實習</a:t>
                      </a:r>
                      <a:r>
                        <a:rPr lang="en-US" sz="1200" kern="100">
                          <a:effectLst/>
                        </a:rPr>
                        <a:t>(2/1~6/30)</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marL="152400" indent="-152400" algn="ctr">
                        <a:spcBef>
                          <a:spcPts val="360"/>
                        </a:spcBef>
                        <a:spcAft>
                          <a:spcPts val="0"/>
                        </a:spcAft>
                      </a:pPr>
                      <a:r>
                        <a:rPr lang="zh-TW" sz="1200" kern="100" dirty="0" smtClean="0">
                          <a:effectLst/>
                        </a:rPr>
                        <a:t>最少</a:t>
                      </a:r>
                      <a:r>
                        <a:rPr lang="en-US" altLang="zh-TW" sz="1200" u="sng" kern="100" dirty="0" smtClean="0">
                          <a:effectLst/>
                        </a:rPr>
                        <a:t>80</a:t>
                      </a:r>
                      <a:r>
                        <a:rPr lang="zh-TW" sz="1200" u="sng" kern="100" dirty="0" smtClean="0">
                          <a:effectLst/>
                        </a:rPr>
                        <a:t>小時</a:t>
                      </a:r>
                      <a:r>
                        <a:rPr lang="zh-TW" sz="1200" kern="100" dirty="0">
                          <a:effectLst/>
                        </a:rPr>
                        <a:t>～最多</a:t>
                      </a:r>
                      <a:r>
                        <a:rPr lang="en-US" sz="1200" u="sng" kern="100" dirty="0">
                          <a:effectLst/>
                        </a:rPr>
                        <a:t>800</a:t>
                      </a:r>
                      <a:r>
                        <a:rPr lang="zh-TW" sz="1200" u="sng" kern="100" dirty="0">
                          <a:effectLst/>
                        </a:rPr>
                        <a:t>小時</a:t>
                      </a:r>
                      <a:r>
                        <a:rPr lang="zh-TW" sz="1200" kern="100" dirty="0">
                          <a:effectLst/>
                        </a:rPr>
                        <a:t>之間</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r>
              <a:tr h="696193">
                <a:tc>
                  <a:txBody>
                    <a:bodyPr/>
                    <a:lstStyle/>
                    <a:p>
                      <a:pPr algn="ctr">
                        <a:spcAft>
                          <a:spcPts val="0"/>
                        </a:spcAft>
                      </a:pPr>
                      <a:r>
                        <a:rPr lang="en-US" sz="1200" kern="100">
                          <a:effectLst/>
                        </a:rPr>
                        <a:t>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200" kern="100">
                          <a:effectLst/>
                        </a:rPr>
                        <a:t>下學期實習</a:t>
                      </a:r>
                      <a:r>
                        <a:rPr lang="en-US" sz="1200" kern="100">
                          <a:effectLst/>
                        </a:rPr>
                        <a:t>(4/1~6/30)</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marL="152400" indent="-152400" algn="ctr">
                        <a:spcBef>
                          <a:spcPts val="360"/>
                        </a:spcBef>
                        <a:spcAft>
                          <a:spcPts val="0"/>
                        </a:spcAft>
                      </a:pPr>
                      <a:r>
                        <a:rPr lang="zh-TW" sz="1200" kern="100" dirty="0" smtClean="0">
                          <a:effectLst/>
                        </a:rPr>
                        <a:t>最少</a:t>
                      </a:r>
                      <a:r>
                        <a:rPr lang="en-US" altLang="zh-TW" sz="1200" u="sng" kern="100" dirty="0" smtClean="0">
                          <a:effectLst/>
                        </a:rPr>
                        <a:t>80</a:t>
                      </a:r>
                      <a:r>
                        <a:rPr lang="zh-TW" sz="1200" u="sng" kern="100" dirty="0" smtClean="0">
                          <a:effectLst/>
                        </a:rPr>
                        <a:t>小時</a:t>
                      </a:r>
                      <a:r>
                        <a:rPr lang="zh-TW" sz="1200" kern="100" dirty="0">
                          <a:effectLst/>
                        </a:rPr>
                        <a:t>～最多</a:t>
                      </a:r>
                      <a:r>
                        <a:rPr lang="en-US" sz="1200" u="sng" kern="100" dirty="0">
                          <a:effectLst/>
                        </a:rPr>
                        <a:t>480</a:t>
                      </a:r>
                      <a:r>
                        <a:rPr lang="zh-TW" sz="1200" u="sng" kern="100" dirty="0">
                          <a:effectLst/>
                        </a:rPr>
                        <a:t>小時</a:t>
                      </a:r>
                      <a:r>
                        <a:rPr lang="zh-TW" sz="1200" kern="100" dirty="0">
                          <a:effectLst/>
                        </a:rPr>
                        <a:t>之間</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2/25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r>
              <a:tr h="790136">
                <a:tc>
                  <a:txBody>
                    <a:bodyPr/>
                    <a:lstStyle/>
                    <a:p>
                      <a:pPr algn="ctr">
                        <a:spcAft>
                          <a:spcPts val="0"/>
                        </a:spcAft>
                      </a:pPr>
                      <a:r>
                        <a:rPr lang="en-US" sz="1200" kern="100">
                          <a:effectLst/>
                        </a:rPr>
                        <a:t>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200" kern="100">
                          <a:effectLst/>
                        </a:rPr>
                        <a:t>暑　期實習</a:t>
                      </a:r>
                      <a:r>
                        <a:rPr lang="en-US" sz="1200" kern="100">
                          <a:effectLst/>
                        </a:rPr>
                        <a:t>(7/1~8/31)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marL="152400" indent="-152400" algn="ctr">
                        <a:spcBef>
                          <a:spcPts val="360"/>
                        </a:spcBef>
                        <a:spcAft>
                          <a:spcPts val="0"/>
                        </a:spcAft>
                      </a:pPr>
                      <a:r>
                        <a:rPr lang="zh-TW" sz="1200" kern="100" dirty="0" smtClean="0">
                          <a:effectLst/>
                        </a:rPr>
                        <a:t>最少</a:t>
                      </a:r>
                      <a:r>
                        <a:rPr lang="en-US" altLang="zh-TW" sz="1200" u="sng" kern="100" dirty="0" smtClean="0">
                          <a:effectLst/>
                        </a:rPr>
                        <a:t>80</a:t>
                      </a:r>
                      <a:r>
                        <a:rPr lang="zh-TW" sz="1200" u="sng" kern="100" dirty="0" smtClean="0">
                          <a:effectLst/>
                        </a:rPr>
                        <a:t>小時</a:t>
                      </a:r>
                      <a:r>
                        <a:rPr lang="zh-TW" sz="1200" kern="100" dirty="0">
                          <a:effectLst/>
                        </a:rPr>
                        <a:t>～最多</a:t>
                      </a:r>
                      <a:r>
                        <a:rPr lang="en-US" sz="1200" u="sng" kern="100" dirty="0">
                          <a:effectLst/>
                        </a:rPr>
                        <a:t>412</a:t>
                      </a:r>
                      <a:r>
                        <a:rPr lang="zh-TW" sz="1200" u="sng" kern="100" dirty="0">
                          <a:effectLst/>
                        </a:rPr>
                        <a:t>小時</a:t>
                      </a:r>
                      <a:r>
                        <a:rPr lang="zh-TW" sz="1200" kern="100" dirty="0">
                          <a:effectLst/>
                        </a:rPr>
                        <a:t>之間</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1200" kern="100" dirty="0" smtClean="0">
                          <a:effectLst/>
                          <a:latin typeface="+mn-lt"/>
                          <a:ea typeface="+mn-ea"/>
                          <a:cs typeface="+mn-cs"/>
                        </a:rPr>
                        <a:t>5/20</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r>
            </a:tbl>
          </a:graphicData>
        </a:graphic>
      </p:graphicFrame>
      <p:sp>
        <p:nvSpPr>
          <p:cNvPr id="4" name="投影片編號版面配置區 3"/>
          <p:cNvSpPr>
            <a:spLocks noGrp="1"/>
          </p:cNvSpPr>
          <p:nvPr>
            <p:ph type="sldNum" sz="quarter" idx="12"/>
          </p:nvPr>
        </p:nvSpPr>
        <p:spPr/>
        <p:txBody>
          <a:bodyPr/>
          <a:lstStyle/>
          <a:p>
            <a:fld id="{9F6851AF-36E8-4CCC-87B9-1FFD53684B20}" type="slidenum">
              <a:rPr lang="zh-TW" altLang="en-US" smtClean="0"/>
              <a:pPr/>
              <a:t>18</a:t>
            </a:fld>
            <a:endParaRPr lang="zh-TW" altLang="en-US" dirty="0"/>
          </a:p>
        </p:txBody>
      </p:sp>
      <p:sp>
        <p:nvSpPr>
          <p:cNvPr id="6" name="矩形 5"/>
          <p:cNvSpPr/>
          <p:nvPr/>
        </p:nvSpPr>
        <p:spPr>
          <a:xfrm>
            <a:off x="611560" y="1355929"/>
            <a:ext cx="8075240" cy="954107"/>
          </a:xfrm>
          <a:prstGeom prst="rect">
            <a:avLst/>
          </a:prstGeom>
        </p:spPr>
        <p:txBody>
          <a:bodyPr wrap="square">
            <a:spAutoFit/>
          </a:bodyPr>
          <a:lstStyle/>
          <a:p>
            <a:pPr marL="342900" lvl="0" indent="-342900">
              <a:spcBef>
                <a:spcPct val="20000"/>
              </a:spcBef>
              <a:buFont typeface="Arial" panose="020B0604020202020204" pitchFamily="34" charset="0"/>
              <a:buChar char="•"/>
            </a:pPr>
            <a:r>
              <a:rPr lang="zh-TW" altLang="en-US" sz="2800" dirty="0">
                <a:solidFill>
                  <a:prstClr val="black"/>
                </a:solidFill>
                <a:latin typeface="微軟正黑體" panose="020B0604030504040204" pitchFamily="34" charset="-120"/>
                <a:ea typeface="微軟正黑體" panose="020B0604030504040204" pitchFamily="34" charset="-120"/>
              </a:rPr>
              <a:t>為製作投保名單，分</a:t>
            </a:r>
            <a:r>
              <a:rPr lang="en-US" altLang="zh-TW" sz="2800" dirty="0">
                <a:solidFill>
                  <a:prstClr val="black"/>
                </a:solidFill>
                <a:latin typeface="微軟正黑體" panose="020B0604030504040204" pitchFamily="34" charset="-120"/>
                <a:ea typeface="微軟正黑體" panose="020B0604030504040204" pitchFamily="34" charset="-120"/>
              </a:rPr>
              <a:t>5 </a:t>
            </a:r>
            <a:r>
              <a:rPr lang="zh-CN" altLang="zh-TW" sz="2800" dirty="0">
                <a:solidFill>
                  <a:prstClr val="black"/>
                </a:solidFill>
                <a:latin typeface="微軟正黑體" panose="020B0604030504040204" pitchFamily="34" charset="-120"/>
                <a:ea typeface="微軟正黑體" panose="020B0604030504040204" pitchFamily="34" charset="-120"/>
              </a:rPr>
              <a:t>個</a:t>
            </a:r>
            <a:r>
              <a:rPr lang="zh-TW" altLang="en-US" sz="2800" dirty="0">
                <a:solidFill>
                  <a:prstClr val="black"/>
                </a:solidFill>
                <a:latin typeface="微軟正黑體" panose="020B0604030504040204" pitchFamily="34" charset="-120"/>
                <a:ea typeface="微軟正黑體" panose="020B0604030504040204" pitchFamily="34" charset="-120"/>
              </a:rPr>
              <a:t>梯次</a:t>
            </a:r>
            <a:r>
              <a:rPr lang="zh-CN" altLang="zh-TW" sz="2800" dirty="0">
                <a:solidFill>
                  <a:prstClr val="black"/>
                </a:solidFill>
                <a:latin typeface="微軟正黑體" panose="020B0604030504040204" pitchFamily="34" charset="-120"/>
                <a:ea typeface="微軟正黑體" panose="020B0604030504040204" pitchFamily="34" charset="-120"/>
              </a:rPr>
              <a:t>提出申請</a:t>
            </a:r>
            <a:r>
              <a:rPr lang="zh-TW" altLang="en-US" sz="2800" dirty="0" smtClean="0">
                <a:solidFill>
                  <a:prstClr val="black"/>
                </a:solidFill>
                <a:latin typeface="微軟正黑體" panose="020B0604030504040204" pitchFamily="34" charset="-120"/>
                <a:ea typeface="微軟正黑體" panose="020B0604030504040204" pitchFamily="34" charset="-120"/>
              </a:rPr>
              <a:t>，</a:t>
            </a:r>
            <a:r>
              <a:rPr lang="zh-TW" altLang="en-US" sz="2800" dirty="0">
                <a:solidFill>
                  <a:prstClr val="black"/>
                </a:solidFill>
                <a:latin typeface="微軟正黑體" panose="020B0604030504040204" pitchFamily="34" charset="-120"/>
                <a:ea typeface="微軟正黑體" panose="020B0604030504040204" pitchFamily="34" charset="-120"/>
              </a:rPr>
              <a:t>經</a:t>
            </a:r>
            <a:r>
              <a:rPr lang="zh-TW" altLang="en-US" sz="2800" dirty="0" smtClean="0">
                <a:solidFill>
                  <a:prstClr val="black"/>
                </a:solidFill>
                <a:latin typeface="微軟正黑體" panose="020B0604030504040204" pitchFamily="34" charset="-120"/>
                <a:ea typeface="微軟正黑體" panose="020B0604030504040204" pitchFamily="34" charset="-120"/>
              </a:rPr>
              <a:t>投保</a:t>
            </a:r>
            <a:r>
              <a:rPr lang="zh-TW" altLang="en-US" sz="2800" dirty="0">
                <a:solidFill>
                  <a:prstClr val="black"/>
                </a:solidFill>
                <a:latin typeface="微軟正黑體" panose="020B0604030504040204" pitchFamily="34" charset="-120"/>
                <a:ea typeface="微軟正黑體" panose="020B0604030504040204" pitchFamily="34" charset="-120"/>
              </a:rPr>
              <a:t>後才能實習。</a:t>
            </a:r>
            <a:endParaRPr lang="en-US" altLang="zh-TW" sz="2800"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66140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相關</a:t>
            </a:r>
            <a:r>
              <a:rPr lang="zh-TW" altLang="en-US" dirty="0" smtClean="0"/>
              <a:t>規定</a:t>
            </a:r>
            <a:r>
              <a:rPr lang="en-US" altLang="zh-TW" dirty="0" smtClean="0"/>
              <a:t>-1</a:t>
            </a:r>
            <a:endParaRPr lang="zh-TW" altLang="en-US" dirty="0"/>
          </a:p>
        </p:txBody>
      </p:sp>
      <p:sp>
        <p:nvSpPr>
          <p:cNvPr id="3" name="內容版面配置區 2"/>
          <p:cNvSpPr>
            <a:spLocks noGrp="1"/>
          </p:cNvSpPr>
          <p:nvPr>
            <p:ph idx="1"/>
          </p:nvPr>
        </p:nvSpPr>
        <p:spPr/>
        <p:txBody>
          <a:bodyPr/>
          <a:lstStyle/>
          <a:p>
            <a:r>
              <a:rPr lang="zh-TW" altLang="en-US" dirty="0" smtClean="0">
                <a:solidFill>
                  <a:srgbClr val="C00000"/>
                </a:solidFill>
              </a:rPr>
              <a:t>申請時須</a:t>
            </a:r>
            <a:r>
              <a:rPr lang="zh-TW" altLang="en-US" dirty="0">
                <a:solidFill>
                  <a:srgbClr val="C00000"/>
                </a:solidFill>
              </a:rPr>
              <a:t>同時</a:t>
            </a:r>
            <a:r>
              <a:rPr lang="zh-TW" altLang="en-US" dirty="0" smtClean="0">
                <a:solidFill>
                  <a:srgbClr val="C00000"/>
                </a:solidFill>
              </a:rPr>
              <a:t>符合以下三條件：</a:t>
            </a:r>
            <a:endParaRPr lang="en-US" altLang="zh-TW" dirty="0">
              <a:solidFill>
                <a:srgbClr val="C00000"/>
              </a:solidFill>
            </a:endParaRPr>
          </a:p>
          <a:p>
            <a:pPr lvl="1"/>
            <a:r>
              <a:rPr lang="zh-TW" altLang="en-US" dirty="0" smtClean="0"/>
              <a:t>於同一學期內</a:t>
            </a:r>
            <a:endParaRPr lang="en-US" altLang="zh-TW" dirty="0"/>
          </a:p>
          <a:p>
            <a:pPr lvl="1"/>
            <a:r>
              <a:rPr lang="zh-TW" altLang="en-US" dirty="0" smtClean="0"/>
              <a:t>在同一</a:t>
            </a:r>
            <a:r>
              <a:rPr lang="zh-TW" altLang="en-US" dirty="0"/>
              <a:t>公司</a:t>
            </a:r>
            <a:endParaRPr lang="en-US" altLang="zh-TW" dirty="0"/>
          </a:p>
          <a:p>
            <a:pPr lvl="1"/>
            <a:r>
              <a:rPr lang="zh-TW" altLang="en-US" dirty="0" smtClean="0"/>
              <a:t>實習時</a:t>
            </a:r>
            <a:r>
              <a:rPr lang="zh-TW" altLang="en-US" dirty="0"/>
              <a:t>數</a:t>
            </a:r>
            <a:r>
              <a:rPr lang="zh-TW" altLang="en-US" dirty="0" smtClean="0"/>
              <a:t>達</a:t>
            </a:r>
            <a:r>
              <a:rPr lang="en-US" altLang="zh-TW" dirty="0"/>
              <a:t>8</a:t>
            </a:r>
            <a:r>
              <a:rPr lang="en-US" altLang="zh-TW" dirty="0" smtClean="0"/>
              <a:t>0</a:t>
            </a:r>
            <a:r>
              <a:rPr lang="zh-TW" altLang="en-US" dirty="0" smtClean="0"/>
              <a:t>小時</a:t>
            </a:r>
            <a:r>
              <a:rPr lang="zh-TW" altLang="en-US" dirty="0"/>
              <a:t>以上</a:t>
            </a:r>
            <a:endParaRPr lang="en-US" altLang="zh-TW" dirty="0"/>
          </a:p>
          <a:p>
            <a:endParaRPr lang="zh-TW" altLang="en-US" dirty="0"/>
          </a:p>
        </p:txBody>
      </p:sp>
      <p:sp>
        <p:nvSpPr>
          <p:cNvPr id="4" name="投影片編號版面配置區 3"/>
          <p:cNvSpPr>
            <a:spLocks noGrp="1"/>
          </p:cNvSpPr>
          <p:nvPr>
            <p:ph type="sldNum" sz="quarter" idx="12"/>
          </p:nvPr>
        </p:nvSpPr>
        <p:spPr/>
        <p:txBody>
          <a:bodyPr/>
          <a:lstStyle/>
          <a:p>
            <a:fld id="{9F6851AF-36E8-4CCC-87B9-1FFD53684B20}" type="slidenum">
              <a:rPr lang="zh-TW" altLang="en-US" smtClean="0"/>
              <a:pPr/>
              <a:t>19</a:t>
            </a:fld>
            <a:endParaRPr lang="zh-TW" altLang="en-US" dirty="0"/>
          </a:p>
        </p:txBody>
      </p:sp>
    </p:spTree>
    <p:extLst>
      <p:ext uri="{BB962C8B-B14F-4D97-AF65-F5344CB8AC3E}">
        <p14:creationId xmlns:p14="http://schemas.microsoft.com/office/powerpoint/2010/main" val="1627431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143000"/>
          </a:xfrm>
        </p:spPr>
        <p:txBody>
          <a:bodyPr/>
          <a:lstStyle/>
          <a:p>
            <a:r>
              <a:rPr lang="zh-TW" altLang="en-US" dirty="0" smtClean="0"/>
              <a:t>實習類型一覽表</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701207128"/>
              </p:ext>
            </p:extLst>
          </p:nvPr>
        </p:nvGraphicFramePr>
        <p:xfrm>
          <a:off x="323528" y="1052736"/>
          <a:ext cx="8640960" cy="5459383"/>
        </p:xfrm>
        <a:graphic>
          <a:graphicData uri="http://schemas.openxmlformats.org/drawingml/2006/table">
            <a:tbl>
              <a:tblPr firstRow="1" bandRow="1">
                <a:tableStyleId>{7DF18680-E054-41AD-8BC1-D1AEF772440D}</a:tableStyleId>
              </a:tblPr>
              <a:tblGrid>
                <a:gridCol w="1656184"/>
                <a:gridCol w="6984776"/>
              </a:tblGrid>
              <a:tr h="597025">
                <a:tc>
                  <a:txBody>
                    <a:bodyPr/>
                    <a:lstStyle/>
                    <a:p>
                      <a:pPr algn="ctr"/>
                      <a:r>
                        <a:rPr lang="zh-TW" altLang="en-US" sz="2800" dirty="0" smtClean="0">
                          <a:latin typeface="微軟正黑體" panose="020B0604030504040204" pitchFamily="34" charset="-120"/>
                          <a:ea typeface="微軟正黑體" panose="020B0604030504040204" pitchFamily="34" charset="-120"/>
                        </a:rPr>
                        <a:t>項目</a:t>
                      </a:r>
                      <a:endParaRPr lang="zh-TW" altLang="en-US" sz="2800" dirty="0">
                        <a:latin typeface="微軟正黑體" panose="020B0604030504040204" pitchFamily="34" charset="-120"/>
                        <a:ea typeface="微軟正黑體" panose="020B0604030504040204" pitchFamily="34" charset="-120"/>
                      </a:endParaRPr>
                    </a:p>
                  </a:txBody>
                  <a:tcPr/>
                </a:tc>
                <a:tc>
                  <a:txBody>
                    <a:bodyPr/>
                    <a:lstStyle/>
                    <a:p>
                      <a:pPr algn="ctr"/>
                      <a:r>
                        <a:rPr lang="zh-TW" altLang="en-US" sz="2800" dirty="0" smtClean="0">
                          <a:latin typeface="微軟正黑體" panose="020B0604030504040204" pitchFamily="34" charset="-120"/>
                          <a:ea typeface="微軟正黑體" panose="020B0604030504040204" pitchFamily="34" charset="-120"/>
                        </a:rPr>
                        <a:t>定義</a:t>
                      </a:r>
                      <a:endParaRPr lang="zh-TW" altLang="en-US" sz="2800" dirty="0">
                        <a:latin typeface="微軟正黑體" panose="020B0604030504040204" pitchFamily="34" charset="-120"/>
                        <a:ea typeface="微軟正黑體" panose="020B0604030504040204" pitchFamily="34" charset="-120"/>
                      </a:endParaRPr>
                    </a:p>
                  </a:txBody>
                  <a:tcPr/>
                </a:tc>
              </a:tr>
              <a:tr h="947672">
                <a:tc>
                  <a:txBody>
                    <a:bodyPr/>
                    <a:lstStyle/>
                    <a:p>
                      <a:pPr algn="ctr"/>
                      <a:r>
                        <a:rPr lang="zh-TW" altLang="en-US" sz="2000" b="1" dirty="0" smtClean="0">
                          <a:latin typeface="微軟正黑體" panose="020B0604030504040204" pitchFamily="34" charset="-120"/>
                          <a:ea typeface="微軟正黑體" panose="020B0604030504040204" pitchFamily="34" charset="-120"/>
                        </a:rPr>
                        <a:t>暑期實習</a:t>
                      </a:r>
                      <a:endParaRPr lang="zh-TW" altLang="en-US" sz="2000" b="1" dirty="0">
                        <a:latin typeface="微軟正黑體" panose="020B0604030504040204" pitchFamily="34" charset="-120"/>
                        <a:ea typeface="微軟正黑體" panose="020B0604030504040204" pitchFamily="34" charset="-120"/>
                      </a:endParaRPr>
                    </a:p>
                  </a:txBody>
                  <a:tcPr anchor="ctr"/>
                </a:tc>
                <a:tc>
                  <a:txBody>
                    <a:bodyPr/>
                    <a:lstStyle/>
                    <a:p>
                      <a:pPr algn="just"/>
                      <a:r>
                        <a:rPr lang="zh-TW" altLang="en-US" dirty="0" smtClean="0">
                          <a:latin typeface="微軟正黑體" panose="020B0604030504040204" pitchFamily="34" charset="-120"/>
                          <a:ea typeface="微軟正黑體" panose="020B0604030504040204" pitchFamily="34" charset="-120"/>
                        </a:rPr>
                        <a:t>於暑假開設</a:t>
                      </a:r>
                      <a:r>
                        <a:rPr lang="en-US" altLang="zh-TW" dirty="0" smtClean="0">
                          <a:solidFill>
                            <a:srgbClr val="C00000"/>
                          </a:solidFill>
                          <a:latin typeface="微軟正黑體" panose="020B0604030504040204" pitchFamily="34" charset="-120"/>
                          <a:ea typeface="微軟正黑體" panose="020B0604030504040204" pitchFamily="34" charset="-120"/>
                        </a:rPr>
                        <a:t>3</a:t>
                      </a:r>
                      <a:r>
                        <a:rPr lang="zh-TW" altLang="en-US" dirty="0" smtClean="0">
                          <a:solidFill>
                            <a:srgbClr val="C00000"/>
                          </a:solidFill>
                          <a:latin typeface="微軟正黑體" panose="020B0604030504040204" pitchFamily="34" charset="-120"/>
                          <a:ea typeface="微軟正黑體" panose="020B0604030504040204" pitchFamily="34" charset="-120"/>
                        </a:rPr>
                        <a:t>學分之校外實習課程</a:t>
                      </a:r>
                      <a:r>
                        <a:rPr lang="zh-TW" altLang="en-US" dirty="0" smtClean="0">
                          <a:latin typeface="微軟正黑體" panose="020B0604030504040204" pitchFamily="34" charset="-120"/>
                          <a:ea typeface="微軟正黑體" panose="020B0604030504040204" pitchFamily="34" charset="-120"/>
                        </a:rPr>
                        <a:t>，學生須在</a:t>
                      </a:r>
                      <a:r>
                        <a:rPr lang="zh-TW" altLang="en-US" dirty="0" smtClean="0">
                          <a:solidFill>
                            <a:srgbClr val="C00000"/>
                          </a:solidFill>
                          <a:latin typeface="微軟正黑體" panose="020B0604030504040204" pitchFamily="34" charset="-120"/>
                          <a:ea typeface="微軟正黑體" panose="020B0604030504040204" pitchFamily="34" charset="-120"/>
                        </a:rPr>
                        <a:t>同一機構連續實習</a:t>
                      </a:r>
                      <a:r>
                        <a:rPr lang="en-US" altLang="zh-TW" dirty="0" smtClean="0">
                          <a:solidFill>
                            <a:srgbClr val="C00000"/>
                          </a:solidFill>
                          <a:latin typeface="微軟正黑體" panose="020B0604030504040204" pitchFamily="34" charset="-120"/>
                          <a:ea typeface="微軟正黑體" panose="020B0604030504040204" pitchFamily="34" charset="-120"/>
                        </a:rPr>
                        <a:t>8</a:t>
                      </a:r>
                      <a:r>
                        <a:rPr lang="zh-TW" altLang="en-US" dirty="0" smtClean="0">
                          <a:solidFill>
                            <a:srgbClr val="C00000"/>
                          </a:solidFill>
                          <a:latin typeface="微軟正黑體" panose="020B0604030504040204" pitchFamily="34" charset="-120"/>
                          <a:ea typeface="微軟正黑體" panose="020B0604030504040204" pitchFamily="34" charset="-120"/>
                        </a:rPr>
                        <a:t>週</a:t>
                      </a:r>
                      <a:r>
                        <a:rPr lang="zh-TW" altLang="en-US" dirty="0" smtClean="0">
                          <a:latin typeface="微軟正黑體" panose="020B0604030504040204" pitchFamily="34" charset="-120"/>
                          <a:ea typeface="微軟正黑體" panose="020B0604030504040204" pitchFamily="34" charset="-120"/>
                        </a:rPr>
                        <a:t>，且實習</a:t>
                      </a:r>
                      <a:r>
                        <a:rPr lang="zh-TW" altLang="en-US" dirty="0" smtClean="0">
                          <a:solidFill>
                            <a:srgbClr val="C00000"/>
                          </a:solidFill>
                          <a:latin typeface="微軟正黑體" panose="020B0604030504040204" pitchFamily="34" charset="-120"/>
                          <a:ea typeface="微軟正黑體" panose="020B0604030504040204" pitchFamily="34" charset="-120"/>
                        </a:rPr>
                        <a:t>時數不得低於</a:t>
                      </a:r>
                      <a:r>
                        <a:rPr lang="en-US" altLang="zh-TW" dirty="0" smtClean="0">
                          <a:solidFill>
                            <a:srgbClr val="C00000"/>
                          </a:solidFill>
                          <a:latin typeface="微軟正黑體" panose="020B0604030504040204" pitchFamily="34" charset="-120"/>
                          <a:ea typeface="微軟正黑體" panose="020B0604030504040204" pitchFamily="34" charset="-120"/>
                        </a:rPr>
                        <a:t>320</a:t>
                      </a:r>
                      <a:r>
                        <a:rPr lang="zh-TW" altLang="en-US" dirty="0" smtClean="0">
                          <a:solidFill>
                            <a:srgbClr val="C00000"/>
                          </a:solidFill>
                          <a:latin typeface="微軟正黑體" panose="020B0604030504040204" pitchFamily="34" charset="-120"/>
                          <a:ea typeface="微軟正黑體" panose="020B0604030504040204" pitchFamily="34" charset="-120"/>
                        </a:rPr>
                        <a:t>小時</a:t>
                      </a:r>
                      <a:r>
                        <a:rPr lang="zh-TW" altLang="en-US" dirty="0" smtClean="0">
                          <a:latin typeface="微軟正黑體" panose="020B0604030504040204" pitchFamily="34" charset="-120"/>
                          <a:ea typeface="微軟正黑體" panose="020B0604030504040204" pitchFamily="34" charset="-120"/>
                        </a:rPr>
                        <a:t>（包括定期返校座談會或研習活動等）。</a:t>
                      </a:r>
                      <a:endParaRPr lang="zh-TW" altLang="en-US" dirty="0">
                        <a:latin typeface="微軟正黑體" panose="020B0604030504040204" pitchFamily="34" charset="-120"/>
                        <a:ea typeface="微軟正黑體" panose="020B0604030504040204" pitchFamily="34" charset="-120"/>
                      </a:endParaRPr>
                    </a:p>
                  </a:txBody>
                  <a:tcPr anchor="ctr"/>
                </a:tc>
              </a:tr>
              <a:tr h="947672">
                <a:tc>
                  <a:txBody>
                    <a:bodyPr/>
                    <a:lstStyle/>
                    <a:p>
                      <a:pPr algn="ctr"/>
                      <a:r>
                        <a:rPr lang="zh-TW" altLang="en-US" sz="2000" b="1" dirty="0" smtClean="0">
                          <a:latin typeface="微軟正黑體" panose="020B0604030504040204" pitchFamily="34" charset="-120"/>
                          <a:ea typeface="微軟正黑體" panose="020B0604030504040204" pitchFamily="34" charset="-120"/>
                        </a:rPr>
                        <a:t>學期實習</a:t>
                      </a:r>
                      <a:endParaRPr lang="zh-TW" altLang="en-US" sz="2000" b="1" dirty="0">
                        <a:latin typeface="微軟正黑體" panose="020B0604030504040204" pitchFamily="34" charset="-120"/>
                        <a:ea typeface="微軟正黑體" panose="020B0604030504040204" pitchFamily="34" charset="-120"/>
                      </a:endParaRPr>
                    </a:p>
                  </a:txBody>
                  <a:tcPr anchor="ctr"/>
                </a:tc>
                <a:tc>
                  <a:txBody>
                    <a:bodyPr/>
                    <a:lstStyle/>
                    <a:p>
                      <a:pPr marL="285750" indent="-285750" algn="just">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於學期開設</a:t>
                      </a:r>
                      <a:r>
                        <a:rPr lang="en-US" altLang="zh-TW" dirty="0" smtClean="0">
                          <a:solidFill>
                            <a:srgbClr val="C00000"/>
                          </a:solidFill>
                          <a:latin typeface="微軟正黑體" panose="020B0604030504040204" pitchFamily="34" charset="-120"/>
                          <a:ea typeface="微軟正黑體" panose="020B0604030504040204" pitchFamily="34" charset="-120"/>
                        </a:rPr>
                        <a:t>9</a:t>
                      </a:r>
                      <a:r>
                        <a:rPr lang="zh-TW" altLang="en-US" dirty="0" smtClean="0">
                          <a:solidFill>
                            <a:srgbClr val="C00000"/>
                          </a:solidFill>
                          <a:latin typeface="微軟正黑體" panose="020B0604030504040204" pitchFamily="34" charset="-120"/>
                          <a:ea typeface="微軟正黑體" panose="020B0604030504040204" pitchFamily="34" charset="-120"/>
                        </a:rPr>
                        <a:t>學分</a:t>
                      </a:r>
                      <a:r>
                        <a:rPr lang="zh-TW" altLang="en-US" dirty="0" smtClean="0">
                          <a:latin typeface="微軟正黑體" panose="020B0604030504040204" pitchFamily="34" charset="-120"/>
                          <a:ea typeface="微軟正黑體" panose="020B0604030504040204" pitchFamily="34" charset="-120"/>
                        </a:rPr>
                        <a:t>，至少為期</a:t>
                      </a:r>
                      <a:r>
                        <a:rPr lang="en-US" altLang="zh-TW" dirty="0" smtClean="0">
                          <a:solidFill>
                            <a:srgbClr val="C00000"/>
                          </a:solidFill>
                          <a:latin typeface="微軟正黑體" panose="020B0604030504040204" pitchFamily="34" charset="-120"/>
                          <a:ea typeface="微軟正黑體" panose="020B0604030504040204" pitchFamily="34" charset="-120"/>
                        </a:rPr>
                        <a:t>4.5</a:t>
                      </a:r>
                      <a:r>
                        <a:rPr lang="zh-TW" altLang="en-US" dirty="0" smtClean="0">
                          <a:solidFill>
                            <a:srgbClr val="C00000"/>
                          </a:solidFill>
                          <a:latin typeface="微軟正黑體" panose="020B0604030504040204" pitchFamily="34" charset="-120"/>
                          <a:ea typeface="微軟正黑體" panose="020B0604030504040204" pitchFamily="34" charset="-120"/>
                        </a:rPr>
                        <a:t>個月之校外實習課程</a:t>
                      </a:r>
                      <a:r>
                        <a:rPr lang="zh-TW" altLang="en-US" dirty="0" smtClean="0">
                          <a:latin typeface="微軟正黑體" panose="020B0604030504040204" pitchFamily="34" charset="-120"/>
                          <a:ea typeface="微軟正黑體" panose="020B0604030504040204" pitchFamily="34" charset="-120"/>
                        </a:rPr>
                        <a:t>，實習期間，學生</a:t>
                      </a:r>
                      <a:r>
                        <a:rPr lang="zh-TW" altLang="en-US" dirty="0" smtClean="0">
                          <a:solidFill>
                            <a:srgbClr val="C00000"/>
                          </a:solidFill>
                          <a:latin typeface="微軟正黑體" panose="020B0604030504040204" pitchFamily="34" charset="-120"/>
                          <a:ea typeface="微軟正黑體" panose="020B0604030504040204" pitchFamily="34" charset="-120"/>
                        </a:rPr>
                        <a:t>應全職於實習機構實習，回校修課有嚴格規定</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於學期開設</a:t>
                      </a:r>
                      <a:r>
                        <a:rPr lang="en-US" altLang="zh-TW" dirty="0" smtClean="0">
                          <a:solidFill>
                            <a:srgbClr val="C00000"/>
                          </a:solidFill>
                          <a:latin typeface="微軟正黑體" panose="020B0604030504040204" pitchFamily="34" charset="-120"/>
                          <a:ea typeface="微軟正黑體" panose="020B0604030504040204" pitchFamily="34" charset="-120"/>
                        </a:rPr>
                        <a:t>3</a:t>
                      </a:r>
                      <a:r>
                        <a:rPr lang="zh-TW" altLang="en-US" dirty="0" smtClean="0">
                          <a:solidFill>
                            <a:srgbClr val="C00000"/>
                          </a:solidFill>
                          <a:latin typeface="微軟正黑體" panose="020B0604030504040204" pitchFamily="34" charset="-120"/>
                          <a:ea typeface="微軟正黑體" panose="020B0604030504040204" pitchFamily="34" charset="-120"/>
                        </a:rPr>
                        <a:t>學分</a:t>
                      </a:r>
                      <a:r>
                        <a:rPr lang="zh-TW" altLang="en-US" dirty="0" smtClean="0">
                          <a:latin typeface="微軟正黑體" panose="020B0604030504040204" pitchFamily="34" charset="-120"/>
                          <a:ea typeface="微軟正黑體" panose="020B0604030504040204" pitchFamily="34" charset="-120"/>
                        </a:rPr>
                        <a:t>，至少為期</a:t>
                      </a:r>
                      <a:r>
                        <a:rPr lang="en-US" altLang="zh-TW" dirty="0" smtClean="0">
                          <a:solidFill>
                            <a:srgbClr val="C00000"/>
                          </a:solidFill>
                          <a:latin typeface="微軟正黑體" panose="020B0604030504040204" pitchFamily="34" charset="-120"/>
                          <a:ea typeface="微軟正黑體" panose="020B0604030504040204" pitchFamily="34" charset="-120"/>
                        </a:rPr>
                        <a:t>320</a:t>
                      </a:r>
                      <a:r>
                        <a:rPr lang="zh-TW" altLang="en-US" dirty="0" smtClean="0">
                          <a:solidFill>
                            <a:srgbClr val="C00000"/>
                          </a:solidFill>
                          <a:latin typeface="微軟正黑體" panose="020B0604030504040204" pitchFamily="34" charset="-120"/>
                          <a:ea typeface="微軟正黑體" panose="020B0604030504040204" pitchFamily="34" charset="-120"/>
                        </a:rPr>
                        <a:t>小時之校外兼職實習課程，</a:t>
                      </a:r>
                      <a:r>
                        <a:rPr lang="zh-TW" altLang="en-US" b="0" dirty="0" smtClean="0">
                          <a:solidFill>
                            <a:srgbClr val="C00000"/>
                          </a:solidFill>
                          <a:latin typeface="微軟正黑體" panose="020B0604030504040204" pitchFamily="34" charset="-120"/>
                          <a:ea typeface="微軟正黑體" panose="020B0604030504040204" pitchFamily="34" charset="-120"/>
                        </a:rPr>
                        <a:t>可同時在校修課</a:t>
                      </a:r>
                      <a:r>
                        <a:rPr lang="zh-TW" altLang="en-US" dirty="0" smtClean="0">
                          <a:solidFill>
                            <a:srgbClr val="C00000"/>
                          </a:solidFill>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a:txBody>
                  <a:tcPr anchor="ctr"/>
                </a:tc>
              </a:tr>
              <a:tr h="925389">
                <a:tc>
                  <a:txBody>
                    <a:bodyPr/>
                    <a:lstStyle/>
                    <a:p>
                      <a:pPr algn="ctr"/>
                      <a:r>
                        <a:rPr lang="zh-TW" altLang="en-US" sz="2000" b="1" dirty="0" smtClean="0">
                          <a:solidFill>
                            <a:schemeClr val="tx1"/>
                          </a:solidFill>
                          <a:latin typeface="微軟正黑體" panose="020B0604030504040204" pitchFamily="34" charset="-120"/>
                          <a:ea typeface="微軟正黑體" panose="020B0604030504040204" pitchFamily="34" charset="-120"/>
                        </a:rPr>
                        <a:t>職場見習</a:t>
                      </a:r>
                      <a:endParaRPr lang="zh-TW" altLang="en-US" sz="2000" b="1"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gn="just"/>
                      <a:r>
                        <a:rPr lang="zh-TW" altLang="en-US" dirty="0" smtClean="0">
                          <a:latin typeface="微軟正黑體" panose="020B0604030504040204" pitchFamily="34" charset="-120"/>
                          <a:ea typeface="微軟正黑體" panose="020B0604030504040204" pitchFamily="34" charset="-120"/>
                        </a:rPr>
                        <a:t>開設</a:t>
                      </a:r>
                      <a:r>
                        <a:rPr lang="en-US" altLang="zh-TW" dirty="0" smtClean="0">
                          <a:solidFill>
                            <a:srgbClr val="C00000"/>
                          </a:solidFill>
                          <a:latin typeface="微軟正黑體" panose="020B0604030504040204" pitchFamily="34" charset="-120"/>
                          <a:ea typeface="微軟正黑體" panose="020B0604030504040204" pitchFamily="34" charset="-120"/>
                        </a:rPr>
                        <a:t>0</a:t>
                      </a:r>
                      <a:r>
                        <a:rPr lang="zh-TW" altLang="en-US" dirty="0" smtClean="0">
                          <a:solidFill>
                            <a:srgbClr val="C00000"/>
                          </a:solidFill>
                          <a:latin typeface="微軟正黑體" panose="020B0604030504040204" pitchFamily="34" charset="-120"/>
                          <a:ea typeface="微軟正黑體" panose="020B0604030504040204" pitchFamily="34" charset="-120"/>
                        </a:rPr>
                        <a:t>學分之實習課程</a:t>
                      </a:r>
                      <a:r>
                        <a:rPr lang="zh-TW" altLang="en-US" dirty="0" smtClean="0">
                          <a:latin typeface="微軟正黑體" panose="020B0604030504040204" pitchFamily="34" charset="-120"/>
                          <a:ea typeface="微軟正黑體" panose="020B0604030504040204" pitchFamily="34" charset="-120"/>
                        </a:rPr>
                        <a:t>，由學生於</a:t>
                      </a:r>
                      <a:r>
                        <a:rPr lang="zh-TW" altLang="en-US" dirty="0" smtClean="0">
                          <a:solidFill>
                            <a:srgbClr val="C00000"/>
                          </a:solidFill>
                          <a:latin typeface="微軟正黑體" panose="020B0604030504040204" pitchFamily="34" charset="-120"/>
                          <a:ea typeface="微軟正黑體" panose="020B0604030504040204" pitchFamily="34" charset="-120"/>
                        </a:rPr>
                        <a:t>畢業前於同一企業以連續方式，累計達</a:t>
                      </a:r>
                      <a:r>
                        <a:rPr lang="en-US" altLang="zh-TW" dirty="0" smtClean="0">
                          <a:solidFill>
                            <a:srgbClr val="C00000"/>
                          </a:solidFill>
                          <a:latin typeface="微軟正黑體" panose="020B0604030504040204" pitchFamily="34" charset="-120"/>
                          <a:ea typeface="微軟正黑體" panose="020B0604030504040204" pitchFamily="34" charset="-120"/>
                        </a:rPr>
                        <a:t>80</a:t>
                      </a:r>
                      <a:r>
                        <a:rPr lang="zh-TW" altLang="en-US" dirty="0" smtClean="0">
                          <a:solidFill>
                            <a:srgbClr val="C00000"/>
                          </a:solidFill>
                          <a:latin typeface="微軟正黑體" panose="020B0604030504040204" pitchFamily="34" charset="-120"/>
                          <a:ea typeface="微軟正黑體" panose="020B0604030504040204" pitchFamily="34" charset="-120"/>
                        </a:rPr>
                        <a:t>小時以上</a:t>
                      </a:r>
                      <a:r>
                        <a:rPr lang="zh-TW" altLang="en-US" dirty="0" smtClean="0">
                          <a:latin typeface="微軟正黑體" panose="020B0604030504040204" pitchFamily="34" charset="-120"/>
                          <a:ea typeface="微軟正黑體" panose="020B0604030504040204" pitchFamily="34" charset="-120"/>
                        </a:rPr>
                        <a:t>之企業實習。</a:t>
                      </a:r>
                      <a:endParaRPr lang="zh-TW" altLang="en-US" dirty="0">
                        <a:latin typeface="微軟正黑體" panose="020B0604030504040204" pitchFamily="34" charset="-120"/>
                        <a:ea typeface="微軟正黑體" panose="020B0604030504040204" pitchFamily="34" charset="-120"/>
                      </a:endParaRPr>
                    </a:p>
                  </a:txBody>
                  <a:tcPr anchor="ctr"/>
                </a:tc>
              </a:tr>
              <a:tr h="1800577">
                <a:tc>
                  <a:txBody>
                    <a:bodyPr/>
                    <a:lstStyle/>
                    <a:p>
                      <a:pPr algn="ctr"/>
                      <a:r>
                        <a:rPr lang="zh-TW" altLang="en-US" sz="2000" b="1" dirty="0" smtClean="0">
                          <a:solidFill>
                            <a:schemeClr val="tx1"/>
                          </a:solidFill>
                          <a:latin typeface="微軟正黑體" panose="020B0604030504040204" pitchFamily="34" charset="-120"/>
                          <a:ea typeface="微軟正黑體" panose="020B0604030504040204" pitchFamily="34" charset="-120"/>
                        </a:rPr>
                        <a:t>專案實習</a:t>
                      </a:r>
                      <a:endParaRPr lang="en-US" altLang="zh-TW" sz="2000" b="1" dirty="0" smtClean="0">
                        <a:solidFill>
                          <a:schemeClr val="tx1"/>
                        </a:solidFill>
                        <a:latin typeface="微軟正黑體" panose="020B0604030504040204" pitchFamily="34" charset="-120"/>
                        <a:ea typeface="微軟正黑體" panose="020B0604030504040204" pitchFamily="34" charset="-120"/>
                      </a:endParaRPr>
                    </a:p>
                    <a:p>
                      <a:pPr algn="ctr"/>
                      <a:r>
                        <a:rPr lang="en-US" altLang="zh-TW" sz="2000" b="1" dirty="0" smtClean="0">
                          <a:solidFill>
                            <a:schemeClr val="tx1"/>
                          </a:solidFill>
                          <a:latin typeface="微軟正黑體" panose="020B0604030504040204" pitchFamily="34" charset="-120"/>
                          <a:ea typeface="微軟正黑體" panose="020B0604030504040204" pitchFamily="34" charset="-120"/>
                        </a:rPr>
                        <a:t>(</a:t>
                      </a:r>
                      <a:r>
                        <a:rPr lang="zh-TW" altLang="en-US" sz="2000" b="1" dirty="0" smtClean="0">
                          <a:solidFill>
                            <a:schemeClr val="tx1"/>
                          </a:solidFill>
                          <a:latin typeface="微軟正黑體" panose="020B0604030504040204" pitchFamily="34" charset="-120"/>
                          <a:ea typeface="微軟正黑體" panose="020B0604030504040204" pitchFamily="34" charset="-120"/>
                        </a:rPr>
                        <a:t>校內</a:t>
                      </a:r>
                      <a:r>
                        <a:rPr lang="en-US" altLang="zh-TW" sz="2000" b="1" dirty="0" smtClean="0">
                          <a:solidFill>
                            <a:schemeClr val="tx1"/>
                          </a:solidFill>
                          <a:latin typeface="微軟正黑體" panose="020B0604030504040204" pitchFamily="34" charset="-120"/>
                          <a:ea typeface="微軟正黑體" panose="020B0604030504040204" pitchFamily="34" charset="-120"/>
                        </a:rPr>
                        <a:t>)</a:t>
                      </a:r>
                      <a:endParaRPr lang="zh-TW" altLang="en-US" sz="2000" b="1"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gn="just"/>
                      <a:r>
                        <a:rPr lang="zh-TW" altLang="en-US" dirty="0" smtClean="0">
                          <a:latin typeface="微軟正黑體" panose="020B0604030504040204" pitchFamily="34" charset="-120"/>
                          <a:ea typeface="微軟正黑體" panose="020B0604030504040204" pitchFamily="34" charset="-120"/>
                        </a:rPr>
                        <a:t>開設</a:t>
                      </a:r>
                      <a:r>
                        <a:rPr lang="en-US" altLang="zh-TW" dirty="0" smtClean="0">
                          <a:solidFill>
                            <a:srgbClr val="C00000"/>
                          </a:solidFill>
                          <a:latin typeface="微軟正黑體" panose="020B0604030504040204" pitchFamily="34" charset="-120"/>
                          <a:ea typeface="微軟正黑體" panose="020B0604030504040204" pitchFamily="34" charset="-120"/>
                        </a:rPr>
                        <a:t>0</a:t>
                      </a:r>
                      <a:r>
                        <a:rPr lang="zh-TW" altLang="en-US" dirty="0" smtClean="0">
                          <a:solidFill>
                            <a:srgbClr val="C00000"/>
                          </a:solidFill>
                          <a:latin typeface="微軟正黑體" panose="020B0604030504040204" pitchFamily="34" charset="-120"/>
                          <a:ea typeface="微軟正黑體" panose="020B0604030504040204" pitchFamily="34" charset="-120"/>
                        </a:rPr>
                        <a:t>學分之實習課程</a:t>
                      </a:r>
                      <a:r>
                        <a:rPr lang="zh-TW" altLang="en-US" dirty="0" smtClean="0">
                          <a:latin typeface="微軟正黑體" panose="020B0604030504040204" pitchFamily="34" charset="-120"/>
                          <a:ea typeface="微軟正黑體" panose="020B0604030504040204" pitchFamily="34" charset="-120"/>
                        </a:rPr>
                        <a:t>，實施方式如下： </a:t>
                      </a:r>
                    </a:p>
                    <a:p>
                      <a:pPr marL="342900" indent="-342900" algn="just">
                        <a:buFont typeface="+mj-lt"/>
                        <a:buAutoNum type="arabicPeriod"/>
                      </a:pPr>
                      <a:r>
                        <a:rPr lang="zh-TW" altLang="en-US" dirty="0" smtClean="0">
                          <a:latin typeface="微軟正黑體" panose="020B0604030504040204" pitchFamily="34" charset="-120"/>
                          <a:ea typeface="微軟正黑體" panose="020B0604030504040204" pitchFamily="34" charset="-120"/>
                        </a:rPr>
                        <a:t>學生參與各類計畫如產學合作案、政府計畫案、科技部計畫、教學助理</a:t>
                      </a:r>
                      <a:r>
                        <a:rPr lang="en-US" altLang="zh-TW" dirty="0" smtClean="0">
                          <a:latin typeface="微軟正黑體" panose="020B0604030504040204" pitchFamily="34" charset="-120"/>
                          <a:ea typeface="微軟正黑體" panose="020B0604030504040204" pitchFamily="34" charset="-120"/>
                        </a:rPr>
                        <a:t>(TA)</a:t>
                      </a:r>
                      <a:r>
                        <a:rPr lang="zh-TW" altLang="en-US" dirty="0" smtClean="0">
                          <a:latin typeface="微軟正黑體" panose="020B0604030504040204" pitchFamily="34" charset="-120"/>
                          <a:ea typeface="微軟正黑體" panose="020B0604030504040204" pitchFamily="34" charset="-120"/>
                        </a:rPr>
                        <a:t>或大專生專題計畫等，</a:t>
                      </a:r>
                      <a:r>
                        <a:rPr lang="zh-TW" altLang="en-US" dirty="0" smtClean="0">
                          <a:solidFill>
                            <a:srgbClr val="C00000"/>
                          </a:solidFill>
                          <a:latin typeface="微軟正黑體" panose="020B0604030504040204" pitchFamily="34" charset="-120"/>
                          <a:ea typeface="微軟正黑體" panose="020B0604030504040204" pitchFamily="34" charset="-120"/>
                        </a:rPr>
                        <a:t>累計工作支薪至少</a:t>
                      </a:r>
                      <a:r>
                        <a:rPr lang="en-US" altLang="zh-TW" dirty="0" smtClean="0">
                          <a:solidFill>
                            <a:srgbClr val="C00000"/>
                          </a:solidFill>
                          <a:latin typeface="微軟正黑體" panose="020B0604030504040204" pitchFamily="34" charset="-120"/>
                          <a:ea typeface="微軟正黑體" panose="020B0604030504040204" pitchFamily="34" charset="-120"/>
                        </a:rPr>
                        <a:t>1</a:t>
                      </a:r>
                      <a:r>
                        <a:rPr lang="zh-TW" altLang="en-US" dirty="0" smtClean="0">
                          <a:solidFill>
                            <a:srgbClr val="C00000"/>
                          </a:solidFill>
                          <a:latin typeface="微軟正黑體" panose="020B0604030504040204" pitchFamily="34" charset="-120"/>
                          <a:ea typeface="微軟正黑體" panose="020B0604030504040204" pitchFamily="34" charset="-120"/>
                        </a:rPr>
                        <a:t>萬元以上</a:t>
                      </a:r>
                      <a:r>
                        <a:rPr lang="zh-TW" altLang="en-US" dirty="0" smtClean="0">
                          <a:latin typeface="微軟正黑體" panose="020B0604030504040204" pitchFamily="34" charset="-120"/>
                          <a:ea typeface="微軟正黑體" panose="020B0604030504040204" pitchFamily="34" charset="-120"/>
                        </a:rPr>
                        <a:t>。</a:t>
                      </a:r>
                    </a:p>
                    <a:p>
                      <a:pPr marL="342900" indent="-342900" algn="just">
                        <a:buFont typeface="+mj-lt"/>
                        <a:buAutoNum type="arabicPeriod"/>
                      </a:pPr>
                      <a:r>
                        <a:rPr lang="zh-TW" altLang="en-US" dirty="0" smtClean="0">
                          <a:latin typeface="微軟正黑體" panose="020B0604030504040204" pitchFamily="34" charset="-120"/>
                          <a:ea typeface="微軟正黑體" panose="020B0604030504040204" pitchFamily="34" charset="-120"/>
                        </a:rPr>
                        <a:t>學生參與通過校內初審之發明專利申請。</a:t>
                      </a:r>
                    </a:p>
                    <a:p>
                      <a:pPr marL="342900" indent="-342900" algn="just">
                        <a:buFont typeface="+mj-lt"/>
                        <a:buAutoNum type="arabicPeriod"/>
                      </a:pPr>
                      <a:r>
                        <a:rPr lang="zh-TW" altLang="en-US" dirty="0" smtClean="0">
                          <a:latin typeface="微軟正黑體" panose="020B0604030504040204" pitchFamily="34" charset="-120"/>
                          <a:ea typeface="微軟正黑體" panose="020B0604030504040204" pitchFamily="34" charset="-120"/>
                        </a:rPr>
                        <a:t>學生參與與專業相關之實務專題獲得全國性或國際性競賽佳作以上之獎項。</a:t>
                      </a:r>
                    </a:p>
                  </a:txBody>
                  <a:tcPr anchor="ctr"/>
                </a:tc>
              </a:tr>
            </a:tbl>
          </a:graphicData>
        </a:graphic>
      </p:graphicFrame>
      <p:sp>
        <p:nvSpPr>
          <p:cNvPr id="6" name="投影片編號版面配置區 5"/>
          <p:cNvSpPr>
            <a:spLocks noGrp="1"/>
          </p:cNvSpPr>
          <p:nvPr>
            <p:ph type="sldNum" sz="quarter" idx="12"/>
          </p:nvPr>
        </p:nvSpPr>
        <p:spPr/>
        <p:txBody>
          <a:bodyPr/>
          <a:lstStyle/>
          <a:p>
            <a:fld id="{9F6851AF-36E8-4CCC-87B9-1FFD53684B20}" type="slidenum">
              <a:rPr lang="zh-TW" altLang="en-US" smtClean="0"/>
              <a:pPr/>
              <a:t>2</a:t>
            </a:fld>
            <a:endParaRPr lang="zh-TW" altLang="en-US" dirty="0"/>
          </a:p>
        </p:txBody>
      </p:sp>
    </p:spTree>
    <p:extLst>
      <p:ext uri="{BB962C8B-B14F-4D97-AF65-F5344CB8AC3E}">
        <p14:creationId xmlns:p14="http://schemas.microsoft.com/office/powerpoint/2010/main" val="62643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相關規定</a:t>
            </a:r>
            <a:r>
              <a:rPr lang="en-US" altLang="zh-TW" dirty="0" smtClean="0"/>
              <a:t>-2</a:t>
            </a:r>
            <a:endParaRPr lang="zh-TW" altLang="en-US" dirty="0"/>
          </a:p>
        </p:txBody>
      </p:sp>
      <p:sp>
        <p:nvSpPr>
          <p:cNvPr id="3" name="內容版面配置區 2"/>
          <p:cNvSpPr>
            <a:spLocks noGrp="1"/>
          </p:cNvSpPr>
          <p:nvPr>
            <p:ph idx="1"/>
          </p:nvPr>
        </p:nvSpPr>
        <p:spPr>
          <a:xfrm>
            <a:off x="457200" y="1600200"/>
            <a:ext cx="8507288" cy="4525963"/>
          </a:xfrm>
        </p:spPr>
        <p:txBody>
          <a:bodyPr>
            <a:normAutofit fontScale="85000" lnSpcReduction="10000"/>
          </a:bodyPr>
          <a:lstStyle/>
          <a:p>
            <a:pPr algn="just">
              <a:lnSpc>
                <a:spcPct val="120000"/>
              </a:lnSpc>
            </a:pPr>
            <a:r>
              <a:rPr lang="zh-TW" altLang="en-US" dirty="0" smtClean="0"/>
              <a:t>須事先向系上提交</a:t>
            </a:r>
            <a:r>
              <a:rPr lang="zh-TW" altLang="en-US" dirty="0" smtClean="0">
                <a:solidFill>
                  <a:srgbClr val="C00000"/>
                </a:solidFill>
              </a:rPr>
              <a:t>申請書</a:t>
            </a:r>
            <a:r>
              <a:rPr lang="zh-TW" altLang="en-US" dirty="0" smtClean="0"/>
              <a:t>，並附上</a:t>
            </a:r>
            <a:r>
              <a:rPr lang="zh-TW" altLang="en-US" dirty="0" smtClean="0">
                <a:solidFill>
                  <a:srgbClr val="C00000"/>
                </a:solidFill>
              </a:rPr>
              <a:t>證明實習機構經政府登記核准之佐證資料</a:t>
            </a:r>
            <a:r>
              <a:rPr lang="zh-TW" altLang="en-US" dirty="0" smtClean="0"/>
              <a:t>，並經系所評估合格者，並投保後，使得進行實習。</a:t>
            </a:r>
            <a:endParaRPr lang="en-US" altLang="zh-TW" dirty="0" smtClean="0"/>
          </a:p>
          <a:p>
            <a:pPr algn="just">
              <a:lnSpc>
                <a:spcPct val="120000"/>
              </a:lnSpc>
            </a:pPr>
            <a:r>
              <a:rPr lang="zh-TW" altLang="en-US" dirty="0" smtClean="0"/>
              <a:t>實習中輔導老師須</a:t>
            </a:r>
            <a:r>
              <a:rPr lang="zh-TW" altLang="en-US" dirty="0" smtClean="0">
                <a:solidFill>
                  <a:srgbClr val="C00000"/>
                </a:solidFill>
              </a:rPr>
              <a:t>電話訪問</a:t>
            </a:r>
            <a:r>
              <a:rPr lang="en-US" altLang="zh-TW" dirty="0" smtClean="0"/>
              <a:t>(</a:t>
            </a:r>
            <a:r>
              <a:rPr lang="zh-TW" altLang="en-US" dirty="0" smtClean="0"/>
              <a:t>填報於心得報告表之下</a:t>
            </a:r>
            <a:r>
              <a:rPr lang="en-US" altLang="zh-TW" dirty="0" smtClean="0"/>
              <a:t>)</a:t>
            </a:r>
            <a:r>
              <a:rPr lang="zh-TW" altLang="en-US" dirty="0" smtClean="0"/>
              <a:t>。</a:t>
            </a:r>
            <a:endParaRPr lang="en-US" altLang="zh-TW" dirty="0" smtClean="0"/>
          </a:p>
          <a:p>
            <a:pPr algn="just">
              <a:lnSpc>
                <a:spcPct val="120000"/>
              </a:lnSpc>
            </a:pPr>
            <a:r>
              <a:rPr lang="zh-TW" altLang="en-US" sz="3100" dirty="0" smtClean="0"/>
              <a:t>實習結束後</a:t>
            </a:r>
            <a:r>
              <a:rPr lang="zh-TW" altLang="en-US" sz="3100" dirty="0" smtClean="0">
                <a:solidFill>
                  <a:srgbClr val="C00000"/>
                </a:solidFill>
              </a:rPr>
              <a:t>兩週內</a:t>
            </a:r>
            <a:r>
              <a:rPr lang="en-US" altLang="zh-TW" sz="3100" dirty="0" smtClean="0"/>
              <a:t>(</a:t>
            </a:r>
            <a:r>
              <a:rPr lang="zh-TW" altLang="en-US" sz="3100" dirty="0" smtClean="0"/>
              <a:t>如逢寒暑假，則為開學</a:t>
            </a:r>
            <a:r>
              <a:rPr lang="en-US" altLang="zh-TW" sz="3100" dirty="0" smtClean="0"/>
              <a:t>1</a:t>
            </a:r>
            <a:r>
              <a:rPr lang="zh-TW" altLang="en-US" sz="3100" dirty="0" smtClean="0"/>
              <a:t>週內</a:t>
            </a:r>
            <a:r>
              <a:rPr lang="en-US" altLang="zh-TW" sz="3100" dirty="0" smtClean="0"/>
              <a:t>)</a:t>
            </a:r>
            <a:r>
              <a:rPr lang="zh-TW" altLang="en-US" sz="3100" dirty="0" smtClean="0"/>
              <a:t>繳交 </a:t>
            </a:r>
            <a:r>
              <a:rPr lang="zh-TW" altLang="en-US" sz="3100" dirty="0" smtClean="0">
                <a:solidFill>
                  <a:srgbClr val="C00000"/>
                </a:solidFill>
              </a:rPr>
              <a:t>實習證明書及心得報告</a:t>
            </a:r>
            <a:r>
              <a:rPr lang="zh-TW" altLang="en-US" sz="3100" dirty="0" smtClean="0"/>
              <a:t>至系所，系所評估合格後，系所將佐證資料上傳至校外實習系統內以利職發中心審核，確認完成實習後給予</a:t>
            </a:r>
            <a:r>
              <a:rPr lang="en-US" altLang="zh-TW" sz="3100" dirty="0" smtClean="0"/>
              <a:t>0</a:t>
            </a:r>
            <a:r>
              <a:rPr lang="zh-TW" altLang="en-US" sz="3100" dirty="0" smtClean="0"/>
              <a:t>學分。</a:t>
            </a:r>
            <a:endParaRPr lang="en-US" altLang="zh-TW" sz="3100" dirty="0" smtClean="0"/>
          </a:p>
          <a:p>
            <a:pPr algn="just">
              <a:lnSpc>
                <a:spcPct val="120000"/>
              </a:lnSpc>
            </a:pPr>
            <a:r>
              <a:rPr lang="zh-TW" altLang="en-US" sz="3100" dirty="0" smtClean="0"/>
              <a:t>如未繳交證明書及心得報告者，將無法進行學分認定。</a:t>
            </a:r>
          </a:p>
          <a:p>
            <a:endParaRPr lang="zh-TW" altLang="en-US" dirty="0"/>
          </a:p>
        </p:txBody>
      </p:sp>
      <p:sp>
        <p:nvSpPr>
          <p:cNvPr id="4" name="投影片編號版面配置區 3"/>
          <p:cNvSpPr>
            <a:spLocks noGrp="1"/>
          </p:cNvSpPr>
          <p:nvPr>
            <p:ph type="sldNum" sz="quarter" idx="12"/>
          </p:nvPr>
        </p:nvSpPr>
        <p:spPr/>
        <p:txBody>
          <a:bodyPr/>
          <a:lstStyle/>
          <a:p>
            <a:fld id="{9F6851AF-36E8-4CCC-87B9-1FFD53684B20}" type="slidenum">
              <a:rPr lang="zh-TW" altLang="en-US" smtClean="0"/>
              <a:pPr/>
              <a:t>20</a:t>
            </a:fld>
            <a:endParaRPr lang="zh-TW"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職場</a:t>
            </a:r>
            <a:r>
              <a:rPr lang="zh-TW" altLang="en-US" dirty="0" smtClean="0"/>
              <a:t>見習</a:t>
            </a:r>
            <a:r>
              <a:rPr lang="en-US" altLang="zh-TW" dirty="0" smtClean="0"/>
              <a:t>-</a:t>
            </a:r>
            <a:r>
              <a:rPr lang="zh-TW" altLang="en-US" dirty="0" smtClean="0"/>
              <a:t>佐證資料範例</a:t>
            </a:r>
            <a:endParaRPr lang="zh-TW" altLang="en-US" dirty="0"/>
          </a:p>
        </p:txBody>
      </p:sp>
      <p:sp>
        <p:nvSpPr>
          <p:cNvPr id="4" name="投影片編號版面配置區 3"/>
          <p:cNvSpPr>
            <a:spLocks noGrp="1"/>
          </p:cNvSpPr>
          <p:nvPr>
            <p:ph type="sldNum" sz="quarter" idx="12"/>
          </p:nvPr>
        </p:nvSpPr>
        <p:spPr/>
        <p:txBody>
          <a:bodyPr/>
          <a:lstStyle/>
          <a:p>
            <a:fld id="{9F6851AF-36E8-4CCC-87B9-1FFD53684B20}" type="slidenum">
              <a:rPr lang="zh-TW" altLang="en-US" smtClean="0"/>
              <a:pPr/>
              <a:t>21</a:t>
            </a:fld>
            <a:endParaRPr lang="zh-TW" altLang="en-US" dirty="0"/>
          </a:p>
        </p:txBody>
      </p:sp>
      <p:pic>
        <p:nvPicPr>
          <p:cNvPr id="5" name="圖片 4"/>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3886" b="24160"/>
          <a:stretch/>
        </p:blipFill>
        <p:spPr bwMode="auto">
          <a:xfrm>
            <a:off x="4538975" y="1484784"/>
            <a:ext cx="4018265" cy="5112568"/>
          </a:xfrm>
          <a:prstGeom prst="rect">
            <a:avLst/>
          </a:prstGeom>
          <a:ln>
            <a:solidFill>
              <a:schemeClr val="tx1"/>
            </a:solidFill>
          </a:ln>
          <a:extLst>
            <a:ext uri="{53640926-AAD7-44D8-BBD7-CCE9431645EC}">
              <a14:shadowObscured xmlns:a14="http://schemas.microsoft.com/office/drawing/2010/main"/>
            </a:ext>
          </a:extLst>
        </p:spPr>
      </p:pic>
      <p:pic>
        <p:nvPicPr>
          <p:cNvPr id="6" name="圖片 5"/>
          <p:cNvPicPr/>
          <p:nvPr/>
        </p:nvPicPr>
        <p:blipFill>
          <a:blip r:embed="rId4" cstate="print">
            <a:extLst>
              <a:ext uri="{28A0092B-C50C-407E-A947-70E740481C1C}">
                <a14:useLocalDpi xmlns:a14="http://schemas.microsoft.com/office/drawing/2010/main" val="0"/>
              </a:ext>
            </a:extLst>
          </a:blip>
          <a:stretch>
            <a:fillRect/>
          </a:stretch>
        </p:blipFill>
        <p:spPr>
          <a:xfrm>
            <a:off x="564352" y="1412776"/>
            <a:ext cx="3888432" cy="5320045"/>
          </a:xfrm>
          <a:prstGeom prst="rect">
            <a:avLst/>
          </a:prstGeom>
        </p:spPr>
      </p:pic>
    </p:spTree>
    <p:extLst>
      <p:ext uri="{BB962C8B-B14F-4D97-AF65-F5344CB8AC3E}">
        <p14:creationId xmlns:p14="http://schemas.microsoft.com/office/powerpoint/2010/main" val="3542300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職場見習</a:t>
            </a:r>
            <a:r>
              <a:rPr lang="en-US" altLang="zh-TW" dirty="0"/>
              <a:t>-</a:t>
            </a:r>
            <a:r>
              <a:rPr lang="zh-TW" altLang="en-US" dirty="0"/>
              <a:t>佐證資料範例</a:t>
            </a:r>
          </a:p>
        </p:txBody>
      </p:sp>
      <p:sp>
        <p:nvSpPr>
          <p:cNvPr id="3" name="內容版面配置區 2"/>
          <p:cNvSpPr>
            <a:spLocks noGrp="1"/>
          </p:cNvSpPr>
          <p:nvPr>
            <p:ph idx="1"/>
          </p:nvPr>
        </p:nvSpPr>
        <p:spPr>
          <a:xfrm>
            <a:off x="457200" y="1340768"/>
            <a:ext cx="8229600" cy="1396751"/>
          </a:xfrm>
        </p:spPr>
        <p:txBody>
          <a:bodyPr/>
          <a:lstStyle/>
          <a:p>
            <a:r>
              <a:rPr lang="zh-TW" altLang="en-US" sz="2000" b="1" dirty="0" smtClean="0">
                <a:solidFill>
                  <a:schemeClr val="accent6">
                    <a:lumMod val="75000"/>
                  </a:schemeClr>
                </a:solidFill>
              </a:rPr>
              <a:t>財政部</a:t>
            </a:r>
            <a:r>
              <a:rPr lang="zh-TW" altLang="en-US" sz="2000" b="1" dirty="0">
                <a:solidFill>
                  <a:schemeClr val="accent6">
                    <a:lumMod val="75000"/>
                  </a:schemeClr>
                </a:solidFill>
              </a:rPr>
              <a:t>稅務入口網：</a:t>
            </a:r>
            <a:r>
              <a:rPr lang="en-US" altLang="zh-TW" sz="2000" dirty="0"/>
              <a:t>http://www.etax.nat.gov.tw/etwmain/front/ETW113W1</a:t>
            </a:r>
          </a:p>
          <a:p>
            <a:r>
              <a:rPr lang="zh-TW" altLang="en-US" sz="2000" b="1" dirty="0" smtClean="0">
                <a:solidFill>
                  <a:schemeClr val="accent6">
                    <a:lumMod val="75000"/>
                  </a:schemeClr>
                </a:solidFill>
              </a:rPr>
              <a:t>經濟部</a:t>
            </a:r>
            <a:r>
              <a:rPr lang="zh-TW" altLang="en-US" sz="2000" b="1" dirty="0">
                <a:solidFill>
                  <a:schemeClr val="accent6">
                    <a:lumMod val="75000"/>
                  </a:schemeClr>
                </a:solidFill>
              </a:rPr>
              <a:t>商業司：</a:t>
            </a:r>
            <a:r>
              <a:rPr lang="en-US" altLang="zh-TW" sz="2000" smtClean="0"/>
              <a:t>http://</a:t>
            </a:r>
            <a:r>
              <a:rPr lang="en-US" altLang="zh-TW" sz="2000" dirty="0"/>
              <a:t>gcis.nat.gov.tw/pub/cmpy/cmpyInfoListAction.do</a:t>
            </a:r>
          </a:p>
          <a:p>
            <a:endParaRPr lang="zh-TW" altLang="en-US" dirty="0"/>
          </a:p>
        </p:txBody>
      </p:sp>
      <p:sp>
        <p:nvSpPr>
          <p:cNvPr id="4" name="投影片編號版面配置區 3"/>
          <p:cNvSpPr>
            <a:spLocks noGrp="1"/>
          </p:cNvSpPr>
          <p:nvPr>
            <p:ph type="sldNum" sz="quarter" idx="12"/>
          </p:nvPr>
        </p:nvSpPr>
        <p:spPr/>
        <p:txBody>
          <a:bodyPr/>
          <a:lstStyle/>
          <a:p>
            <a:fld id="{9F6851AF-36E8-4CCC-87B9-1FFD53684B20}" type="slidenum">
              <a:rPr lang="zh-TW" altLang="en-US" smtClean="0"/>
              <a:pPr/>
              <a:t>22</a:t>
            </a:fld>
            <a:endParaRPr lang="zh-TW" altLang="en-US" dirty="0"/>
          </a:p>
        </p:txBody>
      </p:sp>
      <p:pic>
        <p:nvPicPr>
          <p:cNvPr id="5" name="圖片 4"/>
          <p:cNvPicPr/>
          <p:nvPr/>
        </p:nvPicPr>
        <p:blipFill rotWithShape="1">
          <a:blip r:embed="rId2" cstate="print">
            <a:extLst>
              <a:ext uri="{28A0092B-C50C-407E-A947-70E740481C1C}">
                <a14:useLocalDpi xmlns:a14="http://schemas.microsoft.com/office/drawing/2010/main" val="0"/>
              </a:ext>
            </a:extLst>
          </a:blip>
          <a:srcRect r="12910"/>
          <a:stretch/>
        </p:blipFill>
        <p:spPr bwMode="auto">
          <a:xfrm>
            <a:off x="107503" y="3068960"/>
            <a:ext cx="4538145" cy="2952328"/>
          </a:xfrm>
          <a:prstGeom prst="rect">
            <a:avLst/>
          </a:prstGeom>
          <a:noFill/>
          <a:ln>
            <a:solidFill>
              <a:schemeClr val="tx1"/>
            </a:solidFill>
          </a:ln>
        </p:spPr>
      </p:pic>
      <p:pic>
        <p:nvPicPr>
          <p:cNvPr id="6" name="圖片 5"/>
          <p:cNvPicPr/>
          <p:nvPr/>
        </p:nvPicPr>
        <p:blipFill rotWithShape="1">
          <a:blip r:embed="rId3" cstate="print">
            <a:extLst>
              <a:ext uri="{28A0092B-C50C-407E-A947-70E740481C1C}">
                <a14:useLocalDpi xmlns:a14="http://schemas.microsoft.com/office/drawing/2010/main" val="0"/>
              </a:ext>
            </a:extLst>
          </a:blip>
          <a:srcRect l="1861" r="15264"/>
          <a:stretch/>
        </p:blipFill>
        <p:spPr>
          <a:xfrm>
            <a:off x="3995936" y="3717032"/>
            <a:ext cx="4773123" cy="2778125"/>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8717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職場見習</a:t>
            </a:r>
            <a:r>
              <a:rPr lang="en-US" altLang="zh-TW" dirty="0" smtClean="0"/>
              <a:t>-</a:t>
            </a:r>
            <a:r>
              <a:rPr lang="zh-TW" altLang="en-US" dirty="0" smtClean="0"/>
              <a:t>辦理流程</a:t>
            </a:r>
            <a:r>
              <a:rPr lang="en-US" altLang="zh-TW" dirty="0" smtClean="0"/>
              <a:t>(1)</a:t>
            </a:r>
            <a:endParaRPr lang="zh-TW" altLang="en-US" dirty="0"/>
          </a:p>
        </p:txBody>
      </p:sp>
      <p:sp>
        <p:nvSpPr>
          <p:cNvPr id="4" name="投影片編號版面配置區 3"/>
          <p:cNvSpPr>
            <a:spLocks noGrp="1"/>
          </p:cNvSpPr>
          <p:nvPr>
            <p:ph type="sldNum" sz="quarter" idx="12"/>
          </p:nvPr>
        </p:nvSpPr>
        <p:spPr/>
        <p:txBody>
          <a:bodyPr/>
          <a:lstStyle/>
          <a:p>
            <a:fld id="{9F6851AF-36E8-4CCC-87B9-1FFD53684B20}" type="slidenum">
              <a:rPr lang="zh-TW" altLang="en-US" smtClean="0"/>
              <a:pPr/>
              <a:t>23</a:t>
            </a:fld>
            <a:endParaRPr lang="zh-TW" altLang="en-US" dirty="0"/>
          </a:p>
        </p:txBody>
      </p:sp>
      <p:pic>
        <p:nvPicPr>
          <p:cNvPr id="32" name="圖片 31" descr="實習流程手冊 - Microsoft Word"/>
          <p:cNvPicPr>
            <a:picLocks noChangeAspect="1"/>
          </p:cNvPicPr>
          <p:nvPr/>
        </p:nvPicPr>
        <p:blipFill rotWithShape="1">
          <a:blip r:embed="rId2" cstate="print">
            <a:extLst>
              <a:ext uri="{28A0092B-C50C-407E-A947-70E740481C1C}">
                <a14:useLocalDpi xmlns:a14="http://schemas.microsoft.com/office/drawing/2010/main" val="0"/>
              </a:ext>
            </a:extLst>
          </a:blip>
          <a:srcRect l="21692" t="31795" r="22121" b="3918"/>
          <a:stretch/>
        </p:blipFill>
        <p:spPr>
          <a:xfrm>
            <a:off x="251520" y="1169928"/>
            <a:ext cx="8618170" cy="5308271"/>
          </a:xfrm>
          <a:prstGeom prst="rect">
            <a:avLst/>
          </a:prstGeom>
        </p:spPr>
      </p:pic>
      <p:cxnSp>
        <p:nvCxnSpPr>
          <p:cNvPr id="34" name="直線接點 33"/>
          <p:cNvCxnSpPr/>
          <p:nvPr/>
        </p:nvCxnSpPr>
        <p:spPr>
          <a:xfrm>
            <a:off x="6359800" y="1628800"/>
            <a:ext cx="57606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711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職場見習</a:t>
            </a:r>
            <a:r>
              <a:rPr lang="en-US" altLang="zh-TW" dirty="0"/>
              <a:t>-</a:t>
            </a:r>
            <a:r>
              <a:rPr lang="zh-TW" altLang="en-US" dirty="0"/>
              <a:t>辦理流程</a:t>
            </a:r>
            <a:r>
              <a:rPr lang="en-US" altLang="zh-TW" dirty="0" smtClean="0"/>
              <a:t>(2)</a:t>
            </a:r>
            <a:endParaRPr lang="zh-TW" altLang="en-US" dirty="0"/>
          </a:p>
        </p:txBody>
      </p:sp>
      <p:sp>
        <p:nvSpPr>
          <p:cNvPr id="4" name="投影片編號版面配置區 3"/>
          <p:cNvSpPr>
            <a:spLocks noGrp="1"/>
          </p:cNvSpPr>
          <p:nvPr>
            <p:ph type="sldNum" sz="quarter" idx="12"/>
          </p:nvPr>
        </p:nvSpPr>
        <p:spPr/>
        <p:txBody>
          <a:bodyPr/>
          <a:lstStyle/>
          <a:p>
            <a:fld id="{9F6851AF-36E8-4CCC-87B9-1FFD53684B20}" type="slidenum">
              <a:rPr lang="zh-TW" altLang="en-US" smtClean="0"/>
              <a:pPr/>
              <a:t>24</a:t>
            </a:fld>
            <a:endParaRPr lang="zh-TW" altLang="en-US" dirty="0"/>
          </a:p>
        </p:txBody>
      </p:sp>
      <p:pic>
        <p:nvPicPr>
          <p:cNvPr id="7" name="圖片 6" descr="實習流程手冊 - Microsoft Word"/>
          <p:cNvPicPr>
            <a:picLocks noChangeAspect="1"/>
          </p:cNvPicPr>
          <p:nvPr/>
        </p:nvPicPr>
        <p:blipFill rotWithShape="1">
          <a:blip r:embed="rId3" cstate="print">
            <a:extLst>
              <a:ext uri="{28A0092B-C50C-407E-A947-70E740481C1C}">
                <a14:useLocalDpi xmlns:a14="http://schemas.microsoft.com/office/drawing/2010/main" val="0"/>
              </a:ext>
            </a:extLst>
          </a:blip>
          <a:srcRect l="28307" t="25665" r="18923" b="11063"/>
          <a:stretch/>
        </p:blipFill>
        <p:spPr>
          <a:xfrm>
            <a:off x="971600" y="1196752"/>
            <a:ext cx="8032021" cy="5184576"/>
          </a:xfrm>
          <a:prstGeom prst="rect">
            <a:avLst/>
          </a:prstGeom>
        </p:spPr>
      </p:pic>
      <p:sp>
        <p:nvSpPr>
          <p:cNvPr id="5" name="文字方塊 4"/>
          <p:cNvSpPr txBox="1"/>
          <p:nvPr/>
        </p:nvSpPr>
        <p:spPr>
          <a:xfrm>
            <a:off x="4427984" y="2204864"/>
            <a:ext cx="904415" cy="369332"/>
          </a:xfrm>
          <a:prstGeom prst="rect">
            <a:avLst/>
          </a:prstGeom>
          <a:noFill/>
        </p:spPr>
        <p:txBody>
          <a:bodyPr wrap="none" rtlCol="0">
            <a:spAutoFit/>
          </a:bodyPr>
          <a:lstStyle/>
          <a:p>
            <a:r>
              <a:rPr lang="en-US" altLang="zh-TW" dirty="0" smtClean="0"/>
              <a:t>(2</a:t>
            </a:r>
            <a:r>
              <a:rPr lang="zh-TW" altLang="en-US" dirty="0" smtClean="0"/>
              <a:t>週內</a:t>
            </a:r>
            <a:r>
              <a:rPr lang="en-US" altLang="zh-TW" dirty="0" smtClean="0"/>
              <a:t>)</a:t>
            </a:r>
            <a:endParaRPr lang="zh-TW" altLang="en-US" dirty="0"/>
          </a:p>
        </p:txBody>
      </p:sp>
    </p:spTree>
    <p:extLst>
      <p:ext uri="{BB962C8B-B14F-4D97-AF65-F5344CB8AC3E}">
        <p14:creationId xmlns:p14="http://schemas.microsoft.com/office/powerpoint/2010/main" val="1777392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實習負責單位</a:t>
            </a:r>
            <a:endParaRPr lang="zh-TW" altLang="en-US" dirty="0"/>
          </a:p>
        </p:txBody>
      </p:sp>
      <p:sp>
        <p:nvSpPr>
          <p:cNvPr id="3" name="副標題 2"/>
          <p:cNvSpPr>
            <a:spLocks noGrp="1"/>
          </p:cNvSpPr>
          <p:nvPr>
            <p:ph type="subTitle"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F6851AF-36E8-4CCC-87B9-1FFD53684B20}" type="slidenum">
              <a:rPr lang="zh-TW" altLang="en-US" smtClean="0"/>
              <a:pPr/>
              <a:t>25</a:t>
            </a:fld>
            <a:endParaRPr lang="zh-TW"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負責單位</a:t>
            </a:r>
            <a:endParaRPr lang="zh-TW" altLang="en-US" dirty="0"/>
          </a:p>
        </p:txBody>
      </p:sp>
      <p:sp>
        <p:nvSpPr>
          <p:cNvPr id="3" name="內容版面配置區 2"/>
          <p:cNvSpPr>
            <a:spLocks noGrp="1"/>
          </p:cNvSpPr>
          <p:nvPr>
            <p:ph idx="1"/>
          </p:nvPr>
        </p:nvSpPr>
        <p:spPr>
          <a:xfrm>
            <a:off x="457200" y="1484784"/>
            <a:ext cx="8507288" cy="5040560"/>
          </a:xfrm>
        </p:spPr>
        <p:txBody>
          <a:bodyPr>
            <a:normAutofit/>
          </a:bodyPr>
          <a:lstStyle/>
          <a:p>
            <a:pPr>
              <a:lnSpc>
                <a:spcPct val="90000"/>
              </a:lnSpc>
            </a:pPr>
            <a:r>
              <a:rPr lang="zh-TW" altLang="en-US" dirty="0" smtClean="0"/>
              <a:t>職涯發展暨校友中心</a:t>
            </a:r>
          </a:p>
          <a:p>
            <a:pPr lvl="1">
              <a:lnSpc>
                <a:spcPct val="90000"/>
              </a:lnSpc>
            </a:pPr>
            <a:r>
              <a:rPr lang="en-US" altLang="zh-TW" dirty="0" smtClean="0">
                <a:hlinkClick r:id="rId3"/>
              </a:rPr>
              <a:t>http://cda.stust.edu.tw/</a:t>
            </a:r>
            <a:endParaRPr lang="en-US" altLang="zh-TW" dirty="0" smtClean="0"/>
          </a:p>
          <a:p>
            <a:pPr lvl="1">
              <a:lnSpc>
                <a:spcPct val="90000"/>
              </a:lnSpc>
            </a:pPr>
            <a:r>
              <a:rPr lang="zh-TW" altLang="en-US" dirty="0" smtClean="0"/>
              <a:t>詢問電話 </a:t>
            </a:r>
            <a:r>
              <a:rPr lang="en-US" altLang="zh-TW" dirty="0" smtClean="0"/>
              <a:t>(06)253-3131#1301~1303</a:t>
            </a:r>
            <a:r>
              <a:rPr lang="en-US" altLang="zh-TW" dirty="0" smtClean="0">
                <a:latin typeface="Arial"/>
              </a:rPr>
              <a:t> </a:t>
            </a:r>
            <a:endParaRPr lang="en-US" altLang="zh-TW" dirty="0" smtClean="0"/>
          </a:p>
          <a:p>
            <a:pPr lvl="1">
              <a:lnSpc>
                <a:spcPct val="90000"/>
              </a:lnSpc>
            </a:pPr>
            <a:r>
              <a:rPr lang="zh-TW" altLang="en-US" dirty="0" smtClean="0"/>
              <a:t>電子信箱：</a:t>
            </a:r>
            <a:r>
              <a:rPr lang="en-US" altLang="zh-TW" dirty="0" smtClean="0"/>
              <a:t>stust_cdac@stut.edu.tw</a:t>
            </a:r>
          </a:p>
          <a:p>
            <a:pPr lvl="1">
              <a:lnSpc>
                <a:spcPct val="90000"/>
              </a:lnSpc>
            </a:pPr>
            <a:r>
              <a:rPr lang="en-US" altLang="zh-TW" dirty="0" smtClean="0"/>
              <a:t>W</a:t>
            </a:r>
            <a:r>
              <a:rPr lang="zh-TW" altLang="en-US" dirty="0" smtClean="0"/>
              <a:t>棟</a:t>
            </a:r>
            <a:r>
              <a:rPr lang="en-US" altLang="zh-TW" dirty="0" smtClean="0"/>
              <a:t>801</a:t>
            </a:r>
            <a:r>
              <a:rPr lang="zh-TW" altLang="en-US" dirty="0" smtClean="0"/>
              <a:t> </a:t>
            </a:r>
          </a:p>
          <a:p>
            <a:pPr lvl="1">
              <a:lnSpc>
                <a:spcPct val="90000"/>
              </a:lnSpc>
            </a:pPr>
            <a:endParaRPr lang="en-US" altLang="zh-TW" dirty="0" smtClean="0"/>
          </a:p>
          <a:p>
            <a:pPr lvl="1">
              <a:lnSpc>
                <a:spcPct val="90000"/>
              </a:lnSpc>
            </a:pPr>
            <a:endParaRPr lang="en-US" altLang="zh-TW" dirty="0" smtClean="0"/>
          </a:p>
          <a:p>
            <a:pPr lvl="1">
              <a:lnSpc>
                <a:spcPct val="90000"/>
              </a:lnSpc>
            </a:pPr>
            <a:endParaRPr lang="zh-TW" altLang="en-US" dirty="0" smtClean="0"/>
          </a:p>
          <a:p>
            <a:endParaRPr lang="zh-TW" altLang="en-US" dirty="0"/>
          </a:p>
        </p:txBody>
      </p:sp>
      <p:sp>
        <p:nvSpPr>
          <p:cNvPr id="4" name="投影片編號版面配置區 3"/>
          <p:cNvSpPr>
            <a:spLocks noGrp="1"/>
          </p:cNvSpPr>
          <p:nvPr>
            <p:ph type="sldNum" sz="quarter" idx="12"/>
          </p:nvPr>
        </p:nvSpPr>
        <p:spPr/>
        <p:txBody>
          <a:bodyPr/>
          <a:lstStyle/>
          <a:p>
            <a:fld id="{9F6851AF-36E8-4CCC-87B9-1FFD53684B20}" type="slidenum">
              <a:rPr lang="zh-TW" altLang="en-US" smtClean="0"/>
              <a:pPr/>
              <a:t>26</a:t>
            </a:fld>
            <a:endParaRPr lang="zh-TW" alt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3861048"/>
            <a:ext cx="3644900"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實習相關規定與資料</a:t>
            </a:r>
            <a:r>
              <a:rPr lang="zh-TW" altLang="en-US" dirty="0" smtClean="0"/>
              <a:t>下載</a:t>
            </a:r>
            <a:endParaRPr lang="zh-TW" altLang="en-US" dirty="0"/>
          </a:p>
        </p:txBody>
      </p:sp>
      <p:sp>
        <p:nvSpPr>
          <p:cNvPr id="3" name="內容版面配置區 2"/>
          <p:cNvSpPr>
            <a:spLocks noGrp="1"/>
          </p:cNvSpPr>
          <p:nvPr>
            <p:ph idx="1"/>
          </p:nvPr>
        </p:nvSpPr>
        <p:spPr>
          <a:xfrm>
            <a:off x="323528" y="1600200"/>
            <a:ext cx="8496944" cy="4781128"/>
          </a:xfrm>
        </p:spPr>
        <p:txBody>
          <a:bodyPr/>
          <a:lstStyle/>
          <a:p>
            <a:pPr>
              <a:lnSpc>
                <a:spcPct val="90000"/>
              </a:lnSpc>
            </a:pPr>
            <a:r>
              <a:rPr lang="zh-TW" altLang="en-US" dirty="0"/>
              <a:t>職涯發展暨校友</a:t>
            </a:r>
            <a:r>
              <a:rPr lang="zh-TW" altLang="en-US" dirty="0" smtClean="0"/>
              <a:t>中心</a:t>
            </a:r>
            <a:endParaRPr lang="en-US" altLang="zh-TW" dirty="0">
              <a:solidFill>
                <a:schemeClr val="hlink"/>
              </a:solidFill>
            </a:endParaRPr>
          </a:p>
          <a:p>
            <a:pPr lvl="1"/>
            <a:r>
              <a:rPr lang="en-US" altLang="zh-TW" sz="2400" dirty="0">
                <a:hlinkClick r:id="rId2"/>
              </a:rPr>
              <a:t>http://cda.stust.edu.tw/tc/node/PracticeDownload00</a:t>
            </a:r>
            <a:endParaRPr lang="en-US" altLang="zh-TW" sz="2400" dirty="0"/>
          </a:p>
          <a:p>
            <a:r>
              <a:rPr lang="zh-TW" altLang="en-US" dirty="0" smtClean="0"/>
              <a:t>資管系有實習</a:t>
            </a:r>
            <a:r>
              <a:rPr lang="zh-TW" altLang="en-US" dirty="0"/>
              <a:t>相關問題</a:t>
            </a:r>
            <a:r>
              <a:rPr lang="zh-TW" altLang="en-US" dirty="0" smtClean="0"/>
              <a:t>之</a:t>
            </a:r>
            <a:r>
              <a:rPr lang="en-US" altLang="zh-TW" dirty="0" smtClean="0"/>
              <a:t>FAQ</a:t>
            </a:r>
          </a:p>
          <a:p>
            <a:pPr lvl="1"/>
            <a:r>
              <a:rPr lang="en-US" altLang="zh-TW" sz="2400" dirty="0">
                <a:hlinkClick r:id="rId3"/>
              </a:rPr>
              <a:t>http://mis.stust.edu.tw/tc/node/faq3</a:t>
            </a:r>
            <a:endParaRPr lang="zh-TW" altLang="en-US" sz="2400" dirty="0"/>
          </a:p>
        </p:txBody>
      </p:sp>
      <p:sp>
        <p:nvSpPr>
          <p:cNvPr id="4" name="投影片編號版面配置區 3"/>
          <p:cNvSpPr>
            <a:spLocks noGrp="1"/>
          </p:cNvSpPr>
          <p:nvPr>
            <p:ph type="sldNum" sz="quarter" idx="12"/>
          </p:nvPr>
        </p:nvSpPr>
        <p:spPr/>
        <p:txBody>
          <a:bodyPr/>
          <a:lstStyle/>
          <a:p>
            <a:fld id="{9F6851AF-36E8-4CCC-87B9-1FFD53684B20}" type="slidenum">
              <a:rPr lang="zh-TW" altLang="en-US" smtClean="0"/>
              <a:pPr/>
              <a:t>27</a:t>
            </a:fld>
            <a:endParaRPr lang="zh-TW" altLang="en-US" dirty="0"/>
          </a:p>
        </p:txBody>
      </p:sp>
    </p:spTree>
    <p:extLst>
      <p:ext uri="{BB962C8B-B14F-4D97-AF65-F5344CB8AC3E}">
        <p14:creationId xmlns:p14="http://schemas.microsoft.com/office/powerpoint/2010/main" val="3020942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2492896"/>
            <a:ext cx="7772400" cy="1470025"/>
          </a:xfrm>
        </p:spPr>
        <p:txBody>
          <a:bodyPr/>
          <a:lstStyle/>
          <a:p>
            <a:r>
              <a:rPr lang="zh-TW" altLang="en-US" dirty="0" smtClean="0"/>
              <a:t>簡報完畢</a:t>
            </a:r>
            <a:r>
              <a:rPr lang="en-US" altLang="zh-TW" dirty="0" smtClean="0"/>
              <a:t/>
            </a:r>
            <a:br>
              <a:rPr lang="en-US" altLang="zh-TW" dirty="0" smtClean="0"/>
            </a:br>
            <a:r>
              <a:rPr lang="en-US" altLang="zh-TW" dirty="0" smtClean="0"/>
              <a:t>Q&amp;A</a:t>
            </a:r>
            <a:endParaRPr lang="zh-TW" altLang="en-US" dirty="0"/>
          </a:p>
        </p:txBody>
      </p:sp>
      <p:sp>
        <p:nvSpPr>
          <p:cNvPr id="6" name="投影片編號版面配置區 5"/>
          <p:cNvSpPr>
            <a:spLocks noGrp="1"/>
          </p:cNvSpPr>
          <p:nvPr>
            <p:ph type="sldNum" sz="quarter" idx="12"/>
          </p:nvPr>
        </p:nvSpPr>
        <p:spPr/>
        <p:txBody>
          <a:bodyPr/>
          <a:lstStyle/>
          <a:p>
            <a:fld id="{9F6851AF-36E8-4CCC-87B9-1FFD53684B20}" type="slidenum">
              <a:rPr lang="zh-TW" altLang="en-US" smtClean="0"/>
              <a:pPr/>
              <a:t>28</a:t>
            </a:fld>
            <a:endParaRPr lang="zh-TW" altLang="en-US"/>
          </a:p>
        </p:txBody>
      </p:sp>
    </p:spTree>
    <p:extLst>
      <p:ext uri="{BB962C8B-B14F-4D97-AF65-F5344CB8AC3E}">
        <p14:creationId xmlns:p14="http://schemas.microsoft.com/office/powerpoint/2010/main" val="1627349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936104"/>
          </a:xfrm>
        </p:spPr>
        <p:txBody>
          <a:bodyPr/>
          <a:lstStyle/>
          <a:p>
            <a:endParaRPr lang="zh-TW" altLang="en-US" dirty="0"/>
          </a:p>
        </p:txBody>
      </p:sp>
      <p:sp>
        <p:nvSpPr>
          <p:cNvPr id="4" name="投影片編號版面配置區 3"/>
          <p:cNvSpPr>
            <a:spLocks noGrp="1"/>
          </p:cNvSpPr>
          <p:nvPr>
            <p:ph type="sldNum" sz="quarter" idx="12"/>
          </p:nvPr>
        </p:nvSpPr>
        <p:spPr/>
        <p:txBody>
          <a:bodyPr/>
          <a:lstStyle/>
          <a:p>
            <a:fld id="{9F6851AF-36E8-4CCC-87B9-1FFD53684B20}" type="slidenum">
              <a:rPr lang="zh-TW" altLang="en-US" smtClean="0"/>
              <a:pPr/>
              <a:t>3</a:t>
            </a:fld>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4147132559"/>
              </p:ext>
            </p:extLst>
          </p:nvPr>
        </p:nvGraphicFramePr>
        <p:xfrm>
          <a:off x="179512" y="866802"/>
          <a:ext cx="8712968" cy="5781270"/>
        </p:xfrm>
        <a:graphic>
          <a:graphicData uri="http://schemas.openxmlformats.org/drawingml/2006/table">
            <a:tbl>
              <a:tblPr firstRow="1" firstCol="1" bandRow="1">
                <a:tableStyleId>{5C22544A-7EE6-4342-B048-85BDC9FD1C3A}</a:tableStyleId>
              </a:tblPr>
              <a:tblGrid>
                <a:gridCol w="1363935"/>
                <a:gridCol w="1037738"/>
                <a:gridCol w="819929"/>
                <a:gridCol w="2782292"/>
                <a:gridCol w="805400"/>
                <a:gridCol w="1903674"/>
              </a:tblGrid>
              <a:tr h="689990">
                <a:tc>
                  <a:txBody>
                    <a:bodyPr/>
                    <a:lstStyle/>
                    <a:p>
                      <a:pPr algn="ctr">
                        <a:lnSpc>
                          <a:spcPts val="1600"/>
                        </a:lnSpc>
                        <a:spcAft>
                          <a:spcPts val="0"/>
                        </a:spcAft>
                      </a:pPr>
                      <a:r>
                        <a:rPr lang="zh-TW" sz="1800" kern="0" dirty="0">
                          <a:effectLst/>
                        </a:rPr>
                        <a:t>實習類型</a:t>
                      </a:r>
                      <a:endParaRPr lang="zh-TW" sz="18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1800"/>
                        </a:lnSpc>
                        <a:spcAft>
                          <a:spcPts val="0"/>
                        </a:spcAft>
                      </a:pPr>
                      <a:r>
                        <a:rPr lang="zh-TW" sz="1800" kern="0" dirty="0">
                          <a:effectLst/>
                        </a:rPr>
                        <a:t>實習</a:t>
                      </a:r>
                      <a:endParaRPr lang="zh-TW" sz="1800" kern="100" dirty="0">
                        <a:effectLst/>
                      </a:endParaRPr>
                    </a:p>
                    <a:p>
                      <a:pPr algn="ctr">
                        <a:lnSpc>
                          <a:spcPts val="1800"/>
                        </a:lnSpc>
                        <a:spcAft>
                          <a:spcPts val="0"/>
                        </a:spcAft>
                      </a:pPr>
                      <a:r>
                        <a:rPr lang="zh-TW" sz="1800" kern="0" dirty="0">
                          <a:effectLst/>
                        </a:rPr>
                        <a:t>時數</a:t>
                      </a:r>
                      <a:endParaRPr lang="zh-TW" sz="18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1800"/>
                        </a:lnSpc>
                        <a:spcAft>
                          <a:spcPts val="0"/>
                        </a:spcAft>
                      </a:pPr>
                      <a:r>
                        <a:rPr lang="zh-TW" sz="1800" kern="0" dirty="0">
                          <a:effectLst/>
                        </a:rPr>
                        <a:t>實習</a:t>
                      </a:r>
                      <a:endParaRPr lang="zh-TW" sz="1800" kern="100" dirty="0">
                        <a:effectLst/>
                      </a:endParaRPr>
                    </a:p>
                    <a:p>
                      <a:pPr algn="ctr">
                        <a:lnSpc>
                          <a:spcPts val="1800"/>
                        </a:lnSpc>
                        <a:spcAft>
                          <a:spcPts val="0"/>
                        </a:spcAft>
                      </a:pPr>
                      <a:r>
                        <a:rPr lang="zh-TW" sz="1800" kern="0" dirty="0">
                          <a:effectLst/>
                        </a:rPr>
                        <a:t>學分</a:t>
                      </a:r>
                      <a:endParaRPr lang="zh-TW" sz="18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1800"/>
                        </a:lnSpc>
                        <a:spcAft>
                          <a:spcPts val="0"/>
                        </a:spcAft>
                      </a:pPr>
                      <a:r>
                        <a:rPr lang="zh-TW" sz="1800" kern="0" dirty="0">
                          <a:effectLst/>
                        </a:rPr>
                        <a:t>需</a:t>
                      </a:r>
                      <a:r>
                        <a:rPr lang="zh-TW" sz="1800" kern="0" dirty="0" smtClean="0">
                          <a:effectLst/>
                        </a:rPr>
                        <a:t>具備文件</a:t>
                      </a:r>
                      <a:endParaRPr lang="zh-TW" sz="1800" kern="100" dirty="0">
                        <a:effectLst/>
                      </a:endParaRPr>
                    </a:p>
                  </a:txBody>
                  <a:tcPr marL="68580" marR="68580" marT="0" marB="0" anchor="ctr"/>
                </a:tc>
                <a:tc>
                  <a:txBody>
                    <a:bodyPr/>
                    <a:lstStyle/>
                    <a:p>
                      <a:pPr algn="ctr">
                        <a:lnSpc>
                          <a:spcPts val="1800"/>
                        </a:lnSpc>
                        <a:spcAft>
                          <a:spcPts val="0"/>
                        </a:spcAft>
                      </a:pPr>
                      <a:r>
                        <a:rPr lang="zh-TW" sz="1800" kern="0" dirty="0">
                          <a:effectLst/>
                        </a:rPr>
                        <a:t>實習</a:t>
                      </a:r>
                      <a:endParaRPr lang="zh-TW" sz="1800" kern="100" dirty="0">
                        <a:effectLst/>
                      </a:endParaRPr>
                    </a:p>
                    <a:p>
                      <a:pPr algn="ctr">
                        <a:lnSpc>
                          <a:spcPts val="1800"/>
                        </a:lnSpc>
                        <a:spcAft>
                          <a:spcPts val="0"/>
                        </a:spcAft>
                      </a:pPr>
                      <a:r>
                        <a:rPr lang="zh-TW" sz="1800" kern="0" dirty="0">
                          <a:effectLst/>
                        </a:rPr>
                        <a:t>場所</a:t>
                      </a:r>
                      <a:endParaRPr lang="zh-TW" sz="18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1600"/>
                        </a:lnSpc>
                        <a:spcAft>
                          <a:spcPts val="0"/>
                        </a:spcAft>
                      </a:pPr>
                      <a:r>
                        <a:rPr lang="zh-TW" sz="1800" kern="0" dirty="0">
                          <a:effectLst/>
                        </a:rPr>
                        <a:t>備註</a:t>
                      </a:r>
                      <a:endParaRPr lang="zh-TW" sz="1800" kern="100" dirty="0">
                        <a:effectLst/>
                        <a:latin typeface="微軟正黑體" panose="020B0604030504040204" pitchFamily="34" charset="-120"/>
                        <a:ea typeface="微軟正黑體" panose="020B0604030504040204" pitchFamily="34" charset="-120"/>
                      </a:endParaRPr>
                    </a:p>
                  </a:txBody>
                  <a:tcPr marL="68580" marR="68580" marT="0" marB="0" anchor="ctr"/>
                </a:tc>
              </a:tr>
              <a:tr h="758241">
                <a:tc>
                  <a:txBody>
                    <a:bodyPr/>
                    <a:lstStyle/>
                    <a:p>
                      <a:pPr algn="ctr">
                        <a:lnSpc>
                          <a:spcPts val="1600"/>
                        </a:lnSpc>
                        <a:spcAft>
                          <a:spcPts val="0"/>
                        </a:spcAft>
                      </a:pPr>
                      <a:r>
                        <a:rPr lang="zh-TW" sz="1800" kern="0" dirty="0">
                          <a:effectLst/>
                        </a:rPr>
                        <a:t>暑期實習</a:t>
                      </a:r>
                      <a:endParaRPr lang="zh-TW" sz="18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1800"/>
                        </a:lnSpc>
                        <a:spcAft>
                          <a:spcPts val="0"/>
                        </a:spcAft>
                      </a:pPr>
                      <a:r>
                        <a:rPr lang="en-US" sz="1800" kern="0" dirty="0">
                          <a:effectLst/>
                        </a:rPr>
                        <a:t>320</a:t>
                      </a:r>
                      <a:r>
                        <a:rPr lang="zh-TW" sz="1800" kern="0" dirty="0">
                          <a:effectLst/>
                        </a:rPr>
                        <a:t>小時以上</a:t>
                      </a:r>
                      <a:endParaRPr lang="zh-TW" sz="18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1800"/>
                        </a:lnSpc>
                        <a:spcAft>
                          <a:spcPts val="0"/>
                        </a:spcAft>
                      </a:pPr>
                      <a:r>
                        <a:rPr lang="en-US" sz="1800" kern="0" dirty="0" smtClean="0">
                          <a:effectLst/>
                        </a:rPr>
                        <a:t>3</a:t>
                      </a:r>
                      <a:r>
                        <a:rPr lang="zh-TW" sz="1800" kern="0" dirty="0">
                          <a:effectLst/>
                        </a:rPr>
                        <a:t>學分</a:t>
                      </a:r>
                      <a:endParaRPr lang="zh-TW" sz="18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ct val="150000"/>
                        </a:lnSpc>
                        <a:spcAft>
                          <a:spcPts val="0"/>
                        </a:spcAft>
                      </a:pPr>
                      <a:r>
                        <a:rPr lang="zh-TW" altLang="en-US" sz="1800" kern="0" dirty="0" smtClean="0">
                          <a:solidFill>
                            <a:schemeClr val="tx1"/>
                          </a:solidFill>
                          <a:effectLst/>
                        </a:rPr>
                        <a:t>合約書</a:t>
                      </a:r>
                      <a:endParaRPr lang="en-US" altLang="zh-TW" sz="1800" kern="0" dirty="0" smtClean="0">
                        <a:solidFill>
                          <a:schemeClr val="tx1"/>
                        </a:solidFill>
                        <a:effectLst/>
                      </a:endParaRPr>
                    </a:p>
                    <a:p>
                      <a:pPr marL="0" marR="0" indent="0" algn="ctr" defTabSz="914400" rtl="0" eaLnBrk="1" fontAlgn="auto" latinLnBrk="0" hangingPunct="1">
                        <a:lnSpc>
                          <a:spcPts val="1600"/>
                        </a:lnSpc>
                        <a:spcBef>
                          <a:spcPts val="0"/>
                        </a:spcBef>
                        <a:spcAft>
                          <a:spcPts val="0"/>
                        </a:spcAft>
                        <a:buClrTx/>
                        <a:buSzTx/>
                        <a:buFontTx/>
                        <a:buNone/>
                        <a:tabLst/>
                        <a:defRPr/>
                      </a:pPr>
                      <a:r>
                        <a:rPr lang="zh-TW" altLang="en-US" sz="1800" kern="0" dirty="0" smtClean="0">
                          <a:solidFill>
                            <a:schemeClr val="dk1"/>
                          </a:solidFill>
                          <a:effectLst/>
                          <a:latin typeface="+mn-lt"/>
                          <a:ea typeface="+mn-ea"/>
                          <a:cs typeface="+mn-cs"/>
                        </a:rPr>
                        <a:t>繳交實習報告</a:t>
                      </a:r>
                      <a:endParaRPr lang="zh-TW" altLang="zh-TW" sz="1800" kern="0" dirty="0" smtClean="0">
                        <a:solidFill>
                          <a:schemeClr val="dk1"/>
                        </a:solidFill>
                        <a:effectLst/>
                        <a:latin typeface="+mn-lt"/>
                        <a:ea typeface="+mn-ea"/>
                        <a:cs typeface="+mn-cs"/>
                      </a:endParaRPr>
                    </a:p>
                  </a:txBody>
                  <a:tcPr marL="68580" marR="68580" marT="0" marB="0" anchor="ctr"/>
                </a:tc>
                <a:tc>
                  <a:txBody>
                    <a:bodyPr/>
                    <a:lstStyle/>
                    <a:p>
                      <a:pPr algn="ctr">
                        <a:lnSpc>
                          <a:spcPts val="1600"/>
                        </a:lnSpc>
                        <a:spcAft>
                          <a:spcPts val="0"/>
                        </a:spcAft>
                      </a:pPr>
                      <a:r>
                        <a:rPr lang="zh-TW" sz="1800" kern="0" dirty="0">
                          <a:effectLst/>
                        </a:rPr>
                        <a:t>校外</a:t>
                      </a:r>
                      <a:endParaRPr lang="zh-TW" sz="1800" kern="100" dirty="0">
                        <a:effectLst/>
                        <a:latin typeface="微軟正黑體" panose="020B0604030504040204" pitchFamily="34" charset="-120"/>
                        <a:ea typeface="微軟正黑體" panose="020B0604030504040204" pitchFamily="34" charset="-120"/>
                      </a:endParaRPr>
                    </a:p>
                  </a:txBody>
                  <a:tcPr marL="68580" marR="68580" marT="0" marB="0" anchor="ctr"/>
                </a:tc>
                <a:tc rowSpan="3">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lang="zh-TW" altLang="zh-TW" sz="1800" kern="0" dirty="0" smtClean="0">
                          <a:effectLst/>
                        </a:rPr>
                        <a:t>畢業門檻</a:t>
                      </a:r>
                      <a:endParaRPr lang="en-US" altLang="zh-TW" sz="1800" kern="0" dirty="0" smtClean="0">
                        <a:effectLst/>
                      </a:endParaRPr>
                    </a:p>
                    <a:p>
                      <a:pPr marL="0" marR="0" indent="0" algn="ctr" defTabSz="914400" rtl="0" eaLnBrk="1" fontAlgn="auto" latinLnBrk="0" hangingPunct="1">
                        <a:lnSpc>
                          <a:spcPts val="2000"/>
                        </a:lnSpc>
                        <a:spcBef>
                          <a:spcPts val="0"/>
                        </a:spcBef>
                        <a:spcAft>
                          <a:spcPts val="0"/>
                        </a:spcAft>
                        <a:buClrTx/>
                        <a:buSzTx/>
                        <a:buFontTx/>
                        <a:buNone/>
                        <a:tabLst/>
                        <a:defRPr/>
                      </a:pPr>
                      <a:endParaRPr lang="zh-TW" altLang="zh-TW" sz="1800" kern="100" dirty="0" smtClean="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zh-TW" sz="1800" kern="0" dirty="0" smtClean="0">
                          <a:effectLst/>
                        </a:rPr>
                        <a:t>符合</a:t>
                      </a:r>
                      <a:r>
                        <a:rPr lang="zh-TW" sz="1800" kern="0" dirty="0">
                          <a:effectLst/>
                        </a:rPr>
                        <a:t>教育部技</a:t>
                      </a:r>
                      <a:r>
                        <a:rPr lang="zh-TW" sz="1800" kern="0" dirty="0" smtClean="0">
                          <a:effectLst/>
                        </a:rPr>
                        <a:t>職再造方案規定</a:t>
                      </a:r>
                      <a:endParaRPr lang="en-US" altLang="zh-TW" sz="1800" kern="0" dirty="0" smtClean="0">
                        <a:effectLst/>
                      </a:endParaRPr>
                    </a:p>
                    <a:p>
                      <a:pPr algn="ctr">
                        <a:lnSpc>
                          <a:spcPts val="2000"/>
                        </a:lnSpc>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68580" marR="68580" marT="0" marB="0" anchor="ctr"/>
                </a:tc>
              </a:tr>
              <a:tr h="758241">
                <a:tc rowSpan="2">
                  <a:txBody>
                    <a:bodyPr/>
                    <a:lstStyle/>
                    <a:p>
                      <a:pPr algn="ctr">
                        <a:lnSpc>
                          <a:spcPts val="1600"/>
                        </a:lnSpc>
                        <a:spcAft>
                          <a:spcPts val="0"/>
                        </a:spcAft>
                      </a:pPr>
                      <a:r>
                        <a:rPr lang="zh-TW" sz="1800" kern="0" dirty="0">
                          <a:effectLst/>
                        </a:rPr>
                        <a:t>學期實習</a:t>
                      </a:r>
                      <a:endParaRPr lang="zh-TW" sz="18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1800"/>
                        </a:lnSpc>
                        <a:spcAft>
                          <a:spcPts val="0"/>
                        </a:spcAft>
                      </a:pPr>
                      <a:r>
                        <a:rPr lang="en-US" sz="1800" kern="0" dirty="0">
                          <a:effectLst/>
                        </a:rPr>
                        <a:t>4.5</a:t>
                      </a:r>
                      <a:r>
                        <a:rPr lang="zh-TW" sz="1800" kern="0" dirty="0">
                          <a:effectLst/>
                        </a:rPr>
                        <a:t>月</a:t>
                      </a:r>
                      <a:endParaRPr lang="zh-TW" sz="1800" kern="100" dirty="0">
                        <a:effectLst/>
                      </a:endParaRPr>
                    </a:p>
                    <a:p>
                      <a:pPr algn="ctr">
                        <a:lnSpc>
                          <a:spcPts val="1800"/>
                        </a:lnSpc>
                        <a:spcAft>
                          <a:spcPts val="0"/>
                        </a:spcAft>
                      </a:pPr>
                      <a:r>
                        <a:rPr lang="zh-TW" sz="1800" kern="0" dirty="0">
                          <a:effectLst/>
                        </a:rPr>
                        <a:t>以上</a:t>
                      </a:r>
                      <a:endParaRPr lang="zh-TW" sz="18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1800"/>
                        </a:lnSpc>
                        <a:spcAft>
                          <a:spcPts val="0"/>
                        </a:spcAft>
                      </a:pPr>
                      <a:r>
                        <a:rPr lang="en-US" sz="1800" kern="0" dirty="0">
                          <a:effectLst/>
                        </a:rPr>
                        <a:t>9</a:t>
                      </a:r>
                      <a:r>
                        <a:rPr lang="zh-TW" sz="1800" kern="0" dirty="0" smtClean="0">
                          <a:effectLst/>
                        </a:rPr>
                        <a:t>學分</a:t>
                      </a:r>
                      <a:endParaRPr lang="zh-TW" sz="18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TW" altLang="en-US" sz="1800" kern="0" dirty="0" smtClean="0">
                          <a:solidFill>
                            <a:schemeClr val="tx1"/>
                          </a:solidFill>
                          <a:effectLst/>
                        </a:rPr>
                        <a:t>合約書</a:t>
                      </a:r>
                      <a:endParaRPr lang="en-US" altLang="zh-TW" sz="1800" kern="0" dirty="0" smtClean="0">
                        <a:solidFill>
                          <a:schemeClr val="tx1"/>
                        </a:solidFill>
                        <a:effectLst/>
                      </a:endParaRPr>
                    </a:p>
                    <a:p>
                      <a:pPr marL="0" marR="0" indent="0" algn="ctr" defTabSz="914400" rtl="0" eaLnBrk="1" fontAlgn="auto" latinLnBrk="0" hangingPunct="1">
                        <a:lnSpc>
                          <a:spcPts val="1600"/>
                        </a:lnSpc>
                        <a:spcBef>
                          <a:spcPts val="0"/>
                        </a:spcBef>
                        <a:spcAft>
                          <a:spcPts val="0"/>
                        </a:spcAft>
                        <a:buClrTx/>
                        <a:buSzTx/>
                        <a:buFontTx/>
                        <a:buNone/>
                        <a:tabLst/>
                        <a:defRPr/>
                      </a:pPr>
                      <a:r>
                        <a:rPr lang="zh-TW" altLang="en-US" sz="1800" kern="0" dirty="0" smtClean="0">
                          <a:solidFill>
                            <a:schemeClr val="dk1"/>
                          </a:solidFill>
                          <a:effectLst/>
                          <a:latin typeface="+mn-lt"/>
                          <a:ea typeface="+mn-ea"/>
                          <a:cs typeface="+mn-cs"/>
                        </a:rPr>
                        <a:t>繳交實習報告</a:t>
                      </a:r>
                      <a:endParaRPr lang="zh-TW" altLang="zh-TW" sz="1800" kern="0" dirty="0" smtClean="0">
                        <a:solidFill>
                          <a:schemeClr val="dk1"/>
                        </a:solidFill>
                        <a:effectLst/>
                        <a:latin typeface="+mn-lt"/>
                        <a:ea typeface="+mn-ea"/>
                        <a:cs typeface="+mn-cs"/>
                      </a:endParaRPr>
                    </a:p>
                  </a:txBody>
                  <a:tcPr marL="68580" marR="68580" marT="0" marB="0" anchor="ctr"/>
                </a:tc>
                <a:tc>
                  <a:txBody>
                    <a:bodyPr/>
                    <a:lstStyle/>
                    <a:p>
                      <a:pPr algn="ctr">
                        <a:lnSpc>
                          <a:spcPts val="1600"/>
                        </a:lnSpc>
                        <a:spcAft>
                          <a:spcPts val="0"/>
                        </a:spcAft>
                      </a:pPr>
                      <a:r>
                        <a:rPr lang="zh-TW" sz="1800" kern="0" dirty="0">
                          <a:effectLst/>
                        </a:rPr>
                        <a:t>校外</a:t>
                      </a:r>
                      <a:endParaRPr lang="zh-TW" sz="1800" kern="100" dirty="0">
                        <a:effectLst/>
                        <a:latin typeface="微軟正黑體" panose="020B0604030504040204" pitchFamily="34" charset="-120"/>
                        <a:ea typeface="微軟正黑體" panose="020B0604030504040204" pitchFamily="34" charset="-120"/>
                      </a:endParaRPr>
                    </a:p>
                  </a:txBody>
                  <a:tcPr marL="68580" marR="68580" marT="0" marB="0" anchor="ctr"/>
                </a:tc>
                <a:tc vMerge="1">
                  <a:txBody>
                    <a:bodyPr/>
                    <a:lstStyle/>
                    <a:p>
                      <a:endParaRPr lang="zh-TW" altLang="en-US"/>
                    </a:p>
                  </a:txBody>
                  <a:tcPr/>
                </a:tc>
              </a:tr>
              <a:tr h="643758">
                <a:tc vMerge="1">
                  <a:txBody>
                    <a:bodyPr/>
                    <a:lstStyle/>
                    <a:p>
                      <a:pPr marL="0" marR="0" indent="0" algn="ctr" defTabSz="914400" rtl="0" eaLnBrk="1" fontAlgn="auto" latinLnBrk="0" hangingPunct="1">
                        <a:lnSpc>
                          <a:spcPts val="1600"/>
                        </a:lnSpc>
                        <a:spcBef>
                          <a:spcPts val="0"/>
                        </a:spcBef>
                        <a:spcAft>
                          <a:spcPts val="0"/>
                        </a:spcAft>
                        <a:buClrTx/>
                        <a:buSzTx/>
                        <a:buFontTx/>
                        <a:buNone/>
                        <a:tabLst/>
                        <a:defRPr/>
                      </a:pPr>
                      <a:endParaRPr lang="zh-TW" altLang="zh-TW" sz="1800" kern="100" dirty="0" smtClean="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1800"/>
                        </a:lnSpc>
                        <a:spcAft>
                          <a:spcPts val="0"/>
                        </a:spcAft>
                      </a:pPr>
                      <a:r>
                        <a:rPr lang="en-US" sz="1800" kern="0" dirty="0">
                          <a:effectLst/>
                        </a:rPr>
                        <a:t>320</a:t>
                      </a:r>
                      <a:r>
                        <a:rPr lang="zh-TW" sz="1800" kern="0" dirty="0">
                          <a:effectLst/>
                        </a:rPr>
                        <a:t>小時以上</a:t>
                      </a:r>
                      <a:endParaRPr lang="zh-TW" sz="18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1800"/>
                        </a:lnSpc>
                        <a:spcAft>
                          <a:spcPts val="0"/>
                        </a:spcAft>
                      </a:pPr>
                      <a:r>
                        <a:rPr lang="en-US" sz="1800" kern="0" dirty="0" smtClean="0">
                          <a:effectLst/>
                        </a:rPr>
                        <a:t>3</a:t>
                      </a:r>
                      <a:r>
                        <a:rPr lang="zh-TW" sz="1800" kern="0" dirty="0">
                          <a:effectLst/>
                        </a:rPr>
                        <a:t>學分</a:t>
                      </a:r>
                      <a:endParaRPr lang="zh-TW" sz="18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TW" altLang="en-US" sz="1800" kern="0" dirty="0" smtClean="0">
                          <a:solidFill>
                            <a:schemeClr val="tx1"/>
                          </a:solidFill>
                          <a:effectLst/>
                        </a:rPr>
                        <a:t>合約書</a:t>
                      </a:r>
                      <a:endParaRPr lang="en-US" altLang="zh-TW" sz="1800" kern="0" dirty="0" smtClean="0">
                        <a:solidFill>
                          <a:schemeClr val="tx1"/>
                        </a:solidFill>
                        <a:effectLst/>
                      </a:endParaRPr>
                    </a:p>
                    <a:p>
                      <a:pPr marL="0" marR="0" indent="0" algn="ctr" defTabSz="914400" rtl="0" eaLnBrk="1" fontAlgn="auto" latinLnBrk="0" hangingPunct="1">
                        <a:lnSpc>
                          <a:spcPts val="1600"/>
                        </a:lnSpc>
                        <a:spcBef>
                          <a:spcPts val="0"/>
                        </a:spcBef>
                        <a:spcAft>
                          <a:spcPts val="0"/>
                        </a:spcAft>
                        <a:buClrTx/>
                        <a:buSzTx/>
                        <a:buFontTx/>
                        <a:buNone/>
                        <a:tabLst/>
                        <a:defRPr/>
                      </a:pPr>
                      <a:r>
                        <a:rPr lang="zh-TW" altLang="en-US" sz="1800" kern="0" dirty="0" smtClean="0">
                          <a:solidFill>
                            <a:schemeClr val="dk1"/>
                          </a:solidFill>
                          <a:effectLst/>
                          <a:latin typeface="+mn-lt"/>
                          <a:ea typeface="+mn-ea"/>
                          <a:cs typeface="+mn-cs"/>
                        </a:rPr>
                        <a:t>繳交實習報告</a:t>
                      </a:r>
                      <a:endParaRPr lang="zh-TW" altLang="zh-TW" sz="1800" kern="0" dirty="0" smtClean="0">
                        <a:solidFill>
                          <a:schemeClr val="dk1"/>
                        </a:solidFill>
                        <a:effectLst/>
                        <a:latin typeface="+mn-lt"/>
                        <a:ea typeface="+mn-ea"/>
                        <a:cs typeface="+mn-cs"/>
                      </a:endParaRPr>
                    </a:p>
                  </a:txBody>
                  <a:tcPr marL="68580" marR="68580" marT="0" marB="0" anchor="ctr"/>
                </a:tc>
                <a:tc>
                  <a:txBody>
                    <a:bodyPr/>
                    <a:lstStyle/>
                    <a:p>
                      <a:pPr algn="ctr">
                        <a:lnSpc>
                          <a:spcPts val="1600"/>
                        </a:lnSpc>
                        <a:spcAft>
                          <a:spcPts val="0"/>
                        </a:spcAft>
                      </a:pPr>
                      <a:r>
                        <a:rPr lang="zh-TW" sz="1800" kern="0" dirty="0">
                          <a:effectLst/>
                        </a:rPr>
                        <a:t>校外</a:t>
                      </a:r>
                      <a:endParaRPr lang="zh-TW" sz="1800" kern="100" dirty="0">
                        <a:effectLst/>
                        <a:latin typeface="微軟正黑體" panose="020B0604030504040204" pitchFamily="34" charset="-120"/>
                        <a:ea typeface="微軟正黑體" panose="020B0604030504040204" pitchFamily="34" charset="-120"/>
                      </a:endParaRPr>
                    </a:p>
                  </a:txBody>
                  <a:tcPr marL="68580" marR="68580" marT="0" marB="0" anchor="ctr"/>
                </a:tc>
                <a:tc vMerge="1">
                  <a:txBody>
                    <a:bodyPr/>
                    <a:lstStyle/>
                    <a:p>
                      <a:pPr algn="ctr">
                        <a:lnSpc>
                          <a:spcPts val="2000"/>
                        </a:lnSpc>
                        <a:spcAft>
                          <a:spcPts val="0"/>
                        </a:spcAft>
                      </a:pPr>
                      <a:endParaRPr lang="zh-TW" sz="1800" kern="100" dirty="0">
                        <a:effectLst/>
                        <a:latin typeface="微軟正黑體" panose="020B0604030504040204" pitchFamily="34" charset="-120"/>
                        <a:ea typeface="微軟正黑體" panose="020B0604030504040204" pitchFamily="34" charset="-120"/>
                      </a:endParaRPr>
                    </a:p>
                  </a:txBody>
                  <a:tcPr marL="68580" marR="68580" marT="0" marB="0" anchor="ctr"/>
                </a:tc>
              </a:tr>
              <a:tr h="1000640">
                <a:tc>
                  <a:txBody>
                    <a:bodyPr/>
                    <a:lstStyle/>
                    <a:p>
                      <a:pPr algn="ctr">
                        <a:lnSpc>
                          <a:spcPts val="1600"/>
                        </a:lnSpc>
                        <a:spcAft>
                          <a:spcPts val="0"/>
                        </a:spcAft>
                      </a:pPr>
                      <a:r>
                        <a:rPr lang="zh-TW" sz="1800" kern="0" dirty="0">
                          <a:effectLst/>
                        </a:rPr>
                        <a:t>職場見習</a:t>
                      </a:r>
                      <a:endParaRPr lang="zh-TW" sz="18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1800"/>
                        </a:lnSpc>
                        <a:spcAft>
                          <a:spcPts val="0"/>
                        </a:spcAft>
                      </a:pPr>
                      <a:r>
                        <a:rPr lang="en-US" altLang="zh-TW" sz="1800" kern="0" dirty="0" smtClean="0">
                          <a:effectLst/>
                        </a:rPr>
                        <a:t>80</a:t>
                      </a:r>
                      <a:r>
                        <a:rPr lang="zh-TW" sz="1800" kern="0" dirty="0" smtClean="0">
                          <a:effectLst/>
                        </a:rPr>
                        <a:t>小時</a:t>
                      </a:r>
                      <a:endParaRPr lang="zh-TW" sz="1800" kern="100" dirty="0">
                        <a:effectLst/>
                      </a:endParaRPr>
                    </a:p>
                    <a:p>
                      <a:pPr algn="ctr">
                        <a:lnSpc>
                          <a:spcPts val="1800"/>
                        </a:lnSpc>
                        <a:spcAft>
                          <a:spcPts val="0"/>
                        </a:spcAft>
                      </a:pPr>
                      <a:r>
                        <a:rPr lang="en-US" sz="1800" kern="0" dirty="0">
                          <a:effectLst/>
                        </a:rPr>
                        <a:t>(</a:t>
                      </a:r>
                      <a:r>
                        <a:rPr lang="zh-TW" sz="1800" kern="0" dirty="0">
                          <a:effectLst/>
                        </a:rPr>
                        <a:t>含</a:t>
                      </a:r>
                      <a:r>
                        <a:rPr lang="en-US" sz="1800" kern="0" dirty="0">
                          <a:effectLst/>
                        </a:rPr>
                        <a:t>)</a:t>
                      </a:r>
                      <a:r>
                        <a:rPr lang="zh-TW" sz="1800" kern="0" dirty="0">
                          <a:effectLst/>
                        </a:rPr>
                        <a:t>以上</a:t>
                      </a:r>
                      <a:endParaRPr lang="zh-TW" sz="18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1800"/>
                        </a:lnSpc>
                        <a:spcAft>
                          <a:spcPts val="0"/>
                        </a:spcAft>
                      </a:pPr>
                      <a:r>
                        <a:rPr lang="en-US" sz="1800" kern="0" dirty="0">
                          <a:effectLst/>
                        </a:rPr>
                        <a:t>0</a:t>
                      </a:r>
                      <a:r>
                        <a:rPr lang="zh-TW" sz="1800" kern="0" dirty="0">
                          <a:effectLst/>
                        </a:rPr>
                        <a:t>學分</a:t>
                      </a:r>
                      <a:endParaRPr lang="zh-TW" sz="18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2000"/>
                        </a:lnSpc>
                        <a:spcAft>
                          <a:spcPts val="0"/>
                        </a:spcAft>
                      </a:pPr>
                      <a:r>
                        <a:rPr lang="zh-TW" sz="1800" kern="0" dirty="0" smtClean="0">
                          <a:effectLst/>
                        </a:rPr>
                        <a:t>「</a:t>
                      </a:r>
                      <a:r>
                        <a:rPr lang="zh-TW" sz="1800" kern="0" dirty="0">
                          <a:effectLst/>
                        </a:rPr>
                        <a:t>職場見習」申請書</a:t>
                      </a:r>
                      <a:endParaRPr lang="zh-TW" sz="1800" kern="100" dirty="0">
                        <a:effectLst/>
                      </a:endParaRPr>
                    </a:p>
                    <a:p>
                      <a:pPr algn="ctr">
                        <a:lnSpc>
                          <a:spcPts val="2000"/>
                        </a:lnSpc>
                        <a:spcAft>
                          <a:spcPts val="0"/>
                        </a:spcAft>
                      </a:pPr>
                      <a:r>
                        <a:rPr lang="zh-TW" sz="1800" kern="0" dirty="0">
                          <a:effectLst/>
                        </a:rPr>
                        <a:t>「職場見習」</a:t>
                      </a:r>
                      <a:r>
                        <a:rPr lang="zh-TW" sz="1800" kern="0" dirty="0" smtClean="0">
                          <a:effectLst/>
                        </a:rPr>
                        <a:t>證明書</a:t>
                      </a:r>
                      <a:endParaRPr lang="en-US" altLang="zh-TW" sz="1800" kern="0" dirty="0" smtClean="0">
                        <a:effectLst/>
                      </a:endParaRPr>
                    </a:p>
                    <a:p>
                      <a:pPr algn="ctr">
                        <a:lnSpc>
                          <a:spcPts val="2000"/>
                        </a:lnSpc>
                        <a:spcAft>
                          <a:spcPts val="0"/>
                        </a:spcAft>
                      </a:pPr>
                      <a:r>
                        <a:rPr lang="zh-TW" altLang="en-US" sz="1800" kern="0" dirty="0" smtClean="0">
                          <a:solidFill>
                            <a:schemeClr val="dk1"/>
                          </a:solidFill>
                          <a:effectLst/>
                          <a:latin typeface="+mn-lt"/>
                          <a:ea typeface="+mn-ea"/>
                          <a:cs typeface="+mn-cs"/>
                        </a:rPr>
                        <a:t>心得報告</a:t>
                      </a:r>
                      <a:endParaRPr lang="zh-TW" sz="1800" kern="0" dirty="0">
                        <a:solidFill>
                          <a:schemeClr val="dk1"/>
                        </a:solidFill>
                        <a:effectLst/>
                        <a:latin typeface="+mn-lt"/>
                        <a:ea typeface="+mn-ea"/>
                        <a:cs typeface="+mn-cs"/>
                      </a:endParaRPr>
                    </a:p>
                  </a:txBody>
                  <a:tcPr marL="68580" marR="68580" marT="0" marB="0" anchor="ctr"/>
                </a:tc>
                <a:tc>
                  <a:txBody>
                    <a:bodyPr/>
                    <a:lstStyle/>
                    <a:p>
                      <a:pPr algn="ctr">
                        <a:lnSpc>
                          <a:spcPts val="1600"/>
                        </a:lnSpc>
                        <a:spcAft>
                          <a:spcPts val="0"/>
                        </a:spcAft>
                      </a:pPr>
                      <a:r>
                        <a:rPr lang="zh-TW" sz="1800" kern="0" dirty="0">
                          <a:effectLst/>
                        </a:rPr>
                        <a:t>校外</a:t>
                      </a:r>
                      <a:endParaRPr lang="zh-TW" sz="18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1600"/>
                        </a:lnSpc>
                        <a:spcAft>
                          <a:spcPts val="0"/>
                        </a:spcAft>
                      </a:pPr>
                      <a:r>
                        <a:rPr lang="zh-TW" sz="1800" kern="0" dirty="0">
                          <a:effectLst/>
                        </a:rPr>
                        <a:t>畢業</a:t>
                      </a:r>
                      <a:r>
                        <a:rPr lang="zh-TW" sz="1800" kern="0" dirty="0" smtClean="0">
                          <a:effectLst/>
                        </a:rPr>
                        <a:t>門檻</a:t>
                      </a:r>
                      <a:endParaRPr lang="en-US" altLang="zh-TW" sz="1800" kern="0" dirty="0" smtClean="0">
                        <a:effectLst/>
                      </a:endParaRPr>
                    </a:p>
                  </a:txBody>
                  <a:tcPr marL="68580" marR="68580" marT="0" marB="0" anchor="ctr"/>
                </a:tc>
              </a:tr>
              <a:tr h="1117125">
                <a:tc>
                  <a:txBody>
                    <a:bodyPr/>
                    <a:lstStyle/>
                    <a:p>
                      <a:pPr algn="ctr">
                        <a:lnSpc>
                          <a:spcPts val="1600"/>
                        </a:lnSpc>
                        <a:spcAft>
                          <a:spcPts val="0"/>
                        </a:spcAft>
                      </a:pPr>
                      <a:r>
                        <a:rPr lang="zh-TW" sz="1800" kern="0">
                          <a:effectLst/>
                        </a:rPr>
                        <a:t>專案實習</a:t>
                      </a:r>
                      <a:endParaRPr lang="zh-TW" sz="1800" kern="10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1600"/>
                        </a:lnSpc>
                        <a:spcAft>
                          <a:spcPts val="0"/>
                        </a:spcAft>
                      </a:pPr>
                      <a:r>
                        <a:rPr lang="en-US" sz="1800" kern="0">
                          <a:effectLst/>
                        </a:rPr>
                        <a:t>-</a:t>
                      </a:r>
                      <a:endParaRPr lang="zh-TW" sz="1800" kern="10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1600"/>
                        </a:lnSpc>
                        <a:spcAft>
                          <a:spcPts val="0"/>
                        </a:spcAft>
                      </a:pPr>
                      <a:r>
                        <a:rPr lang="en-US" sz="1800" kern="0" dirty="0">
                          <a:effectLst/>
                        </a:rPr>
                        <a:t>0</a:t>
                      </a:r>
                      <a:r>
                        <a:rPr lang="zh-TW" sz="1800" kern="0" dirty="0">
                          <a:effectLst/>
                        </a:rPr>
                        <a:t>學分</a:t>
                      </a:r>
                      <a:endParaRPr lang="zh-TW" sz="18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2000"/>
                        </a:lnSpc>
                        <a:spcAft>
                          <a:spcPts val="0"/>
                        </a:spcAft>
                      </a:pPr>
                      <a:r>
                        <a:rPr lang="zh-TW" sz="1800" kern="0" dirty="0" smtClean="0">
                          <a:effectLst/>
                        </a:rPr>
                        <a:t>「</a:t>
                      </a:r>
                      <a:r>
                        <a:rPr lang="zh-TW" sz="1800" kern="0" dirty="0">
                          <a:effectLst/>
                        </a:rPr>
                        <a:t>專案實習」</a:t>
                      </a:r>
                      <a:r>
                        <a:rPr lang="zh-TW" sz="1800" kern="0" dirty="0" smtClean="0">
                          <a:effectLst/>
                        </a:rPr>
                        <a:t>申請書</a:t>
                      </a:r>
                      <a:endParaRPr lang="en-US" altLang="zh-TW" sz="1800" kern="0" dirty="0" smtClean="0">
                        <a:effectLst/>
                      </a:endParaRPr>
                    </a:p>
                    <a:p>
                      <a:pPr marL="0" marR="0" indent="0" algn="ctr" defTabSz="914400" rtl="0" eaLnBrk="1" fontAlgn="auto" latinLnBrk="0" hangingPunct="1">
                        <a:lnSpc>
                          <a:spcPts val="2000"/>
                        </a:lnSpc>
                        <a:spcBef>
                          <a:spcPts val="0"/>
                        </a:spcBef>
                        <a:spcAft>
                          <a:spcPts val="0"/>
                        </a:spcAft>
                        <a:buClrTx/>
                        <a:buSzTx/>
                        <a:buFontTx/>
                        <a:buNone/>
                        <a:tabLst/>
                        <a:defRPr/>
                      </a:pPr>
                      <a:r>
                        <a:rPr lang="zh-TW" altLang="en-US" sz="1800" kern="0" dirty="0" smtClean="0">
                          <a:solidFill>
                            <a:schemeClr val="dk1"/>
                          </a:solidFill>
                          <a:effectLst/>
                          <a:latin typeface="+mn-lt"/>
                          <a:ea typeface="+mn-ea"/>
                          <a:cs typeface="+mn-cs"/>
                        </a:rPr>
                        <a:t>心得報告</a:t>
                      </a:r>
                      <a:endParaRPr lang="zh-TW" altLang="zh-TW" sz="1800" kern="0" dirty="0" smtClean="0">
                        <a:solidFill>
                          <a:schemeClr val="dk1"/>
                        </a:solidFill>
                        <a:effectLst/>
                        <a:latin typeface="+mn-lt"/>
                        <a:ea typeface="+mn-ea"/>
                        <a:cs typeface="+mn-cs"/>
                      </a:endParaRPr>
                    </a:p>
                  </a:txBody>
                  <a:tcPr marL="68580" marR="68580" marT="0" marB="0" anchor="ctr"/>
                </a:tc>
                <a:tc>
                  <a:txBody>
                    <a:bodyPr/>
                    <a:lstStyle/>
                    <a:p>
                      <a:pPr algn="ctr">
                        <a:lnSpc>
                          <a:spcPts val="1600"/>
                        </a:lnSpc>
                        <a:spcAft>
                          <a:spcPts val="0"/>
                        </a:spcAft>
                      </a:pPr>
                      <a:r>
                        <a:rPr lang="zh-TW" sz="1800" kern="0" dirty="0">
                          <a:effectLst/>
                        </a:rPr>
                        <a:t>校內</a:t>
                      </a:r>
                      <a:endParaRPr lang="zh-TW" sz="18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2000"/>
                        </a:lnSpc>
                        <a:spcAft>
                          <a:spcPts val="0"/>
                        </a:spcAft>
                      </a:pPr>
                      <a:r>
                        <a:rPr lang="zh-TW" sz="1800" kern="0" dirty="0">
                          <a:effectLst/>
                        </a:rPr>
                        <a:t>畢業</a:t>
                      </a:r>
                      <a:r>
                        <a:rPr lang="zh-TW" sz="1800" kern="0" dirty="0" smtClean="0">
                          <a:effectLst/>
                        </a:rPr>
                        <a:t>門檻</a:t>
                      </a:r>
                      <a:endParaRPr lang="en-US" altLang="zh-TW" sz="1800" kern="0" dirty="0" smtClean="0">
                        <a:effectLst/>
                      </a:endParaRPr>
                    </a:p>
                    <a:p>
                      <a:pPr marL="171450" lvl="0" indent="-171450" algn="just">
                        <a:buFont typeface="Arial" panose="020B0604020202020204" pitchFamily="34" charset="0"/>
                        <a:buChar char="•"/>
                      </a:pPr>
                      <a:r>
                        <a:rPr lang="zh-TW" altLang="en-US" sz="1200" dirty="0" smtClean="0">
                          <a:latin typeface="微軟正黑體" panose="020B0604030504040204" pitchFamily="34" charset="-120"/>
                          <a:ea typeface="微軟正黑體" panose="020B0604030504040204" pitchFamily="34" charset="-120"/>
                        </a:rPr>
                        <a:t>領取校內工作津貼累計超過</a:t>
                      </a:r>
                      <a:r>
                        <a:rPr lang="en-US" altLang="zh-TW" sz="1200" dirty="0" smtClean="0">
                          <a:latin typeface="微軟正黑體" panose="020B0604030504040204" pitchFamily="34" charset="-120"/>
                          <a:ea typeface="微軟正黑體" panose="020B0604030504040204" pitchFamily="34" charset="-120"/>
                        </a:rPr>
                        <a:t>1</a:t>
                      </a:r>
                      <a:r>
                        <a:rPr lang="zh-TW" altLang="en-US" sz="1200" dirty="0" smtClean="0">
                          <a:latin typeface="微軟正黑體" panose="020B0604030504040204" pitchFamily="34" charset="-120"/>
                          <a:ea typeface="微軟正黑體" panose="020B0604030504040204" pitchFamily="34" charset="-120"/>
                        </a:rPr>
                        <a:t>萬元。</a:t>
                      </a:r>
                      <a:endParaRPr lang="en-US" altLang="zh-TW" sz="1200" dirty="0" smtClean="0">
                        <a:latin typeface="微軟正黑體" panose="020B0604030504040204" pitchFamily="34" charset="-120"/>
                        <a:ea typeface="微軟正黑體" panose="020B0604030504040204" pitchFamily="34" charset="-120"/>
                      </a:endParaRPr>
                    </a:p>
                    <a:p>
                      <a:pPr marL="171450" lvl="0" indent="-171450" algn="just">
                        <a:buFont typeface="Arial" panose="020B0604020202020204" pitchFamily="34" charset="0"/>
                        <a:buChar char="•"/>
                      </a:pPr>
                      <a:r>
                        <a:rPr lang="zh-TW" altLang="en-US" sz="1200" dirty="0" smtClean="0">
                          <a:latin typeface="微軟正黑體" panose="020B0604030504040204" pitchFamily="34" charset="-120"/>
                          <a:ea typeface="微軟正黑體" panose="020B0604030504040204" pitchFamily="34" charset="-120"/>
                        </a:rPr>
                        <a:t>獲得全國或國際性競賽佳作以上之獎項。</a:t>
                      </a:r>
                      <a:endParaRPr lang="en-US" altLang="zh-TW" sz="1200" dirty="0" smtClean="0">
                        <a:latin typeface="微軟正黑體" panose="020B0604030504040204" pitchFamily="34" charset="-120"/>
                        <a:ea typeface="微軟正黑體" panose="020B0604030504040204" pitchFamily="34" charset="-120"/>
                      </a:endParaRPr>
                    </a:p>
                    <a:p>
                      <a:pPr marL="171450" lvl="0" indent="-171450" algn="just">
                        <a:buFont typeface="Arial" panose="020B0604020202020204" pitchFamily="34" charset="0"/>
                        <a:buChar char="•"/>
                      </a:pPr>
                      <a:r>
                        <a:rPr lang="zh-TW" altLang="en-US" sz="1200" dirty="0" smtClean="0">
                          <a:latin typeface="微軟正黑體" panose="020B0604030504040204" pitchFamily="34" charset="-120"/>
                          <a:ea typeface="微軟正黑體" panose="020B0604030504040204" pitchFamily="34" charset="-120"/>
                        </a:rPr>
                        <a:t>通過發明專利校內初審</a:t>
                      </a:r>
                      <a:endParaRPr lang="en-US" altLang="zh-TW" sz="1200" kern="0" dirty="0" smtClean="0">
                        <a:effectLst/>
                      </a:endParaRPr>
                    </a:p>
                  </a:txBody>
                  <a:tcPr marL="68580" marR="68580" marT="0" marB="0" anchor="ctr"/>
                </a:tc>
              </a:tr>
              <a:tr h="720080">
                <a:tc>
                  <a:txBody>
                    <a:bodyPr/>
                    <a:lstStyle/>
                    <a:p>
                      <a:pPr algn="ctr">
                        <a:lnSpc>
                          <a:spcPts val="1600"/>
                        </a:lnSpc>
                        <a:spcAft>
                          <a:spcPts val="0"/>
                        </a:spcAft>
                      </a:pPr>
                      <a:r>
                        <a:rPr lang="zh-TW" sz="1800" kern="0" dirty="0">
                          <a:effectLst/>
                        </a:rPr>
                        <a:t>免修</a:t>
                      </a:r>
                      <a:endParaRPr lang="zh-TW" sz="18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1600"/>
                        </a:lnSpc>
                        <a:spcAft>
                          <a:spcPts val="0"/>
                        </a:spcAft>
                      </a:pPr>
                      <a:r>
                        <a:rPr lang="en-US" sz="1800" kern="0">
                          <a:effectLst/>
                        </a:rPr>
                        <a:t>-</a:t>
                      </a:r>
                      <a:endParaRPr lang="zh-TW" sz="1800" kern="10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1600"/>
                        </a:lnSpc>
                        <a:spcAft>
                          <a:spcPts val="0"/>
                        </a:spcAft>
                      </a:pPr>
                      <a:r>
                        <a:rPr lang="en-US" sz="1800" kern="0">
                          <a:effectLst/>
                        </a:rPr>
                        <a:t>-</a:t>
                      </a:r>
                      <a:endParaRPr lang="zh-TW" sz="1800" kern="10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2000"/>
                        </a:lnSpc>
                        <a:spcAft>
                          <a:spcPts val="0"/>
                        </a:spcAft>
                      </a:pPr>
                      <a:r>
                        <a:rPr lang="zh-TW" sz="1800" kern="0" dirty="0">
                          <a:effectLst/>
                        </a:rPr>
                        <a:t>「免修實習」</a:t>
                      </a:r>
                      <a:endParaRPr lang="zh-TW" sz="1800" kern="100" dirty="0">
                        <a:effectLst/>
                      </a:endParaRPr>
                    </a:p>
                    <a:p>
                      <a:pPr algn="ctr">
                        <a:lnSpc>
                          <a:spcPts val="2000"/>
                        </a:lnSpc>
                        <a:spcAft>
                          <a:spcPts val="0"/>
                        </a:spcAft>
                      </a:pPr>
                      <a:r>
                        <a:rPr lang="zh-TW" sz="1800" kern="0" dirty="0">
                          <a:effectLst/>
                        </a:rPr>
                        <a:t>申請書</a:t>
                      </a:r>
                      <a:endParaRPr lang="zh-TW" sz="18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1600"/>
                        </a:lnSpc>
                        <a:spcAft>
                          <a:spcPts val="0"/>
                        </a:spcAft>
                      </a:pPr>
                      <a:r>
                        <a:rPr lang="en-US" sz="1800" kern="0">
                          <a:effectLst/>
                        </a:rPr>
                        <a:t>-</a:t>
                      </a:r>
                      <a:endParaRPr lang="zh-TW" sz="1800" kern="10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2000"/>
                        </a:lnSpc>
                        <a:spcAft>
                          <a:spcPts val="0"/>
                        </a:spcAft>
                      </a:pPr>
                      <a:r>
                        <a:rPr lang="zh-TW" sz="1800" kern="0" dirty="0">
                          <a:effectLst/>
                        </a:rPr>
                        <a:t>身心障礙或重大傷病者，經諮商輔導組證明者。</a:t>
                      </a:r>
                      <a:endParaRPr lang="zh-TW" sz="1800" kern="100" dirty="0">
                        <a:effectLst/>
                        <a:latin typeface="微軟正黑體" panose="020B0604030504040204" pitchFamily="34" charset="-120"/>
                        <a:ea typeface="微軟正黑體" panose="020B0604030504040204" pitchFamily="34" charset="-120"/>
                      </a:endParaRPr>
                    </a:p>
                  </a:txBody>
                  <a:tcPr marL="68580" marR="68580" marT="0" marB="0" anchor="ctr"/>
                </a:tc>
              </a:tr>
            </a:tbl>
          </a:graphicData>
        </a:graphic>
      </p:graphicFrame>
    </p:spTree>
    <p:extLst>
      <p:ext uri="{BB962C8B-B14F-4D97-AF65-F5344CB8AC3E}">
        <p14:creationId xmlns:p14="http://schemas.microsoft.com/office/powerpoint/2010/main" val="272389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簽約</a:t>
            </a:r>
            <a:r>
              <a:rPr lang="zh-TW" altLang="en-US" dirty="0"/>
              <a:t>型的實習</a:t>
            </a:r>
            <a:r>
              <a:rPr lang="en-US" altLang="zh-TW" dirty="0" smtClean="0"/>
              <a:t/>
            </a:r>
            <a:br>
              <a:rPr lang="en-US" altLang="zh-TW" dirty="0" smtClean="0"/>
            </a:br>
            <a:r>
              <a:rPr lang="zh-TW" altLang="en-US" dirty="0" smtClean="0">
                <a:solidFill>
                  <a:srgbClr val="FF0000"/>
                </a:solidFill>
              </a:rPr>
              <a:t>暑期實習 與 學期實習</a:t>
            </a:r>
            <a:endParaRPr lang="zh-TW" altLang="en-US" dirty="0">
              <a:solidFill>
                <a:srgbClr val="FF0000"/>
              </a:solidFill>
            </a:endParaRPr>
          </a:p>
        </p:txBody>
      </p:sp>
      <p:sp>
        <p:nvSpPr>
          <p:cNvPr id="3" name="副標題 2"/>
          <p:cNvSpPr>
            <a:spLocks noGrp="1"/>
          </p:cNvSpPr>
          <p:nvPr>
            <p:ph type="subTitle"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9F6851AF-36E8-4CCC-87B9-1FFD53684B20}" type="slidenum">
              <a:rPr lang="zh-TW" altLang="en-US" smtClean="0"/>
              <a:pPr/>
              <a:t>4</a:t>
            </a:fld>
            <a:endParaRPr lang="zh-TW"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8229600" cy="1143000"/>
          </a:xfrm>
        </p:spPr>
        <p:txBody>
          <a:bodyPr/>
          <a:lstStyle/>
          <a:p>
            <a:r>
              <a:rPr lang="zh-TW" altLang="en-US" dirty="0" smtClean="0"/>
              <a:t>實習日期</a:t>
            </a:r>
            <a:endParaRPr lang="zh-TW" altLang="en-US" dirty="0"/>
          </a:p>
        </p:txBody>
      </p:sp>
      <p:sp>
        <p:nvSpPr>
          <p:cNvPr id="3" name="內容版面配置區 2"/>
          <p:cNvSpPr>
            <a:spLocks noGrp="1"/>
          </p:cNvSpPr>
          <p:nvPr>
            <p:ph idx="1"/>
          </p:nvPr>
        </p:nvSpPr>
        <p:spPr>
          <a:xfrm>
            <a:off x="251520" y="1844824"/>
            <a:ext cx="8568952" cy="4536504"/>
          </a:xfrm>
        </p:spPr>
        <p:txBody>
          <a:bodyPr/>
          <a:lstStyle/>
          <a:p>
            <a:r>
              <a:rPr lang="zh-TW" altLang="en-US" dirty="0" smtClean="0">
                <a:latin typeface="Times New Roman" panose="02020603050405020304" pitchFamily="18" charset="0"/>
                <a:cs typeface="Times New Roman" panose="02020603050405020304" pitchFamily="18" charset="0"/>
              </a:rPr>
              <a:t>暑    期： </a:t>
            </a:r>
            <a:r>
              <a:rPr lang="en-US" altLang="zh-TW" dirty="0" smtClean="0">
                <a:latin typeface="Times New Roman" panose="02020603050405020304" pitchFamily="18" charset="0"/>
                <a:cs typeface="Times New Roman" panose="02020603050405020304" pitchFamily="18" charset="0"/>
              </a:rPr>
              <a:t>7</a:t>
            </a:r>
            <a:r>
              <a:rPr lang="zh-TW" altLang="en-US" dirty="0" smtClean="0">
                <a:latin typeface="Times New Roman" panose="02020603050405020304" pitchFamily="18" charset="0"/>
                <a:cs typeface="Times New Roman" panose="02020603050405020304" pitchFamily="18" charset="0"/>
              </a:rPr>
              <a:t>月</a:t>
            </a:r>
            <a:r>
              <a:rPr lang="en-US" altLang="zh-TW" dirty="0" smtClean="0">
                <a:latin typeface="Times New Roman" panose="02020603050405020304" pitchFamily="18" charset="0"/>
                <a:cs typeface="Times New Roman" panose="02020603050405020304" pitchFamily="18" charset="0"/>
              </a:rPr>
              <a:t>1</a:t>
            </a:r>
            <a:r>
              <a:rPr lang="zh-TW" altLang="en-US" dirty="0" smtClean="0">
                <a:latin typeface="Times New Roman" panose="02020603050405020304" pitchFamily="18" charset="0"/>
                <a:cs typeface="Times New Roman" panose="02020603050405020304" pitchFamily="18" charset="0"/>
              </a:rPr>
              <a:t>日 </a:t>
            </a:r>
            <a:r>
              <a:rPr lang="zh-TW" altLang="en-US" dirty="0" smtClean="0">
                <a:latin typeface="Times New Roman" panose="02020603050405020304" pitchFamily="18" charset="0"/>
                <a:cs typeface="Times New Roman" panose="02020603050405020304" pitchFamily="18" charset="0"/>
                <a:sym typeface="Symbol" pitchFamily="18" charset="2"/>
              </a:rPr>
              <a:t> </a:t>
            </a:r>
            <a:r>
              <a:rPr lang="en-US" altLang="zh-TW" dirty="0" smtClean="0">
                <a:latin typeface="Times New Roman" panose="02020603050405020304" pitchFamily="18" charset="0"/>
                <a:cs typeface="Times New Roman" panose="02020603050405020304" pitchFamily="18" charset="0"/>
              </a:rPr>
              <a:t>8</a:t>
            </a:r>
            <a:r>
              <a:rPr lang="zh-TW" altLang="en-US" dirty="0" smtClean="0">
                <a:latin typeface="Times New Roman" panose="02020603050405020304" pitchFamily="18" charset="0"/>
                <a:cs typeface="Times New Roman" panose="02020603050405020304" pitchFamily="18" charset="0"/>
              </a:rPr>
              <a:t>月</a:t>
            </a:r>
            <a:r>
              <a:rPr lang="en-US" altLang="zh-TW" dirty="0" smtClean="0">
                <a:latin typeface="Times New Roman" panose="02020603050405020304" pitchFamily="18" charset="0"/>
                <a:cs typeface="Times New Roman" panose="02020603050405020304" pitchFamily="18" charset="0"/>
              </a:rPr>
              <a:t>31</a:t>
            </a:r>
            <a:r>
              <a:rPr lang="zh-TW" altLang="en-US" dirty="0" smtClean="0">
                <a:latin typeface="Times New Roman" panose="02020603050405020304" pitchFamily="18" charset="0"/>
                <a:cs typeface="Times New Roman" panose="02020603050405020304" pitchFamily="18" charset="0"/>
              </a:rPr>
              <a:t>日</a:t>
            </a:r>
          </a:p>
          <a:p>
            <a:r>
              <a:rPr lang="zh-TW" altLang="en-US" dirty="0" smtClean="0">
                <a:latin typeface="Times New Roman" panose="02020603050405020304" pitchFamily="18" charset="0"/>
                <a:cs typeface="Times New Roman" panose="02020603050405020304" pitchFamily="18" charset="0"/>
              </a:rPr>
              <a:t>上學期： </a:t>
            </a:r>
            <a:r>
              <a:rPr lang="en-US" altLang="zh-TW" dirty="0" smtClean="0">
                <a:latin typeface="Times New Roman" panose="02020603050405020304" pitchFamily="18" charset="0"/>
                <a:cs typeface="Times New Roman" panose="02020603050405020304" pitchFamily="18" charset="0"/>
              </a:rPr>
              <a:t>9</a:t>
            </a:r>
            <a:r>
              <a:rPr lang="zh-TW" altLang="en-US" dirty="0" smtClean="0">
                <a:latin typeface="Times New Roman" panose="02020603050405020304" pitchFamily="18" charset="0"/>
                <a:cs typeface="Times New Roman" panose="02020603050405020304" pitchFamily="18" charset="0"/>
              </a:rPr>
              <a:t>月 </a:t>
            </a:r>
            <a:r>
              <a:rPr lang="zh-TW" altLang="en-US" dirty="0" smtClean="0">
                <a:latin typeface="Times New Roman" panose="02020603050405020304" pitchFamily="18" charset="0"/>
                <a:cs typeface="Times New Roman" panose="02020603050405020304" pitchFamily="18" charset="0"/>
                <a:sym typeface="Symbol" pitchFamily="18" charset="2"/>
              </a:rPr>
              <a:t></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1</a:t>
            </a:r>
            <a:r>
              <a:rPr lang="zh-TW" altLang="en-US" dirty="0" smtClean="0">
                <a:latin typeface="Times New Roman" panose="02020603050405020304" pitchFamily="18" charset="0"/>
                <a:cs typeface="Times New Roman" panose="02020603050405020304" pitchFamily="18" charset="0"/>
              </a:rPr>
              <a:t>月</a:t>
            </a:r>
          </a:p>
          <a:p>
            <a:r>
              <a:rPr lang="zh-TW" altLang="en-US" dirty="0" smtClean="0">
                <a:latin typeface="Times New Roman" panose="02020603050405020304" pitchFamily="18" charset="0"/>
                <a:cs typeface="Times New Roman" panose="02020603050405020304" pitchFamily="18" charset="0"/>
              </a:rPr>
              <a:t>下學期： </a:t>
            </a:r>
            <a:r>
              <a:rPr lang="en-US" altLang="zh-TW" dirty="0" smtClean="0">
                <a:latin typeface="Times New Roman" panose="02020603050405020304" pitchFamily="18" charset="0"/>
                <a:cs typeface="Times New Roman" panose="02020603050405020304" pitchFamily="18" charset="0"/>
              </a:rPr>
              <a:t>2</a:t>
            </a:r>
            <a:r>
              <a:rPr lang="zh-TW" altLang="en-US" dirty="0" smtClean="0">
                <a:latin typeface="Times New Roman" panose="02020603050405020304" pitchFamily="18" charset="0"/>
                <a:cs typeface="Times New Roman" panose="02020603050405020304" pitchFamily="18" charset="0"/>
              </a:rPr>
              <a:t>月 </a:t>
            </a:r>
            <a:r>
              <a:rPr lang="zh-TW" altLang="en-US" dirty="0" smtClean="0">
                <a:latin typeface="Times New Roman" panose="02020603050405020304" pitchFamily="18" charset="0"/>
                <a:cs typeface="Times New Roman" panose="02020603050405020304" pitchFamily="18" charset="0"/>
                <a:sym typeface="Symbol" pitchFamily="18" charset="2"/>
              </a:rPr>
              <a:t></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6</a:t>
            </a:r>
            <a:r>
              <a:rPr lang="zh-TW" altLang="en-US" dirty="0" smtClean="0">
                <a:latin typeface="Times New Roman" panose="02020603050405020304" pitchFamily="18" charset="0"/>
                <a:cs typeface="Times New Roman" panose="02020603050405020304" pitchFamily="18" charset="0"/>
              </a:rPr>
              <a:t>月或</a:t>
            </a:r>
            <a:r>
              <a:rPr lang="en-US" altLang="zh-TW" dirty="0" smtClean="0">
                <a:latin typeface="Times New Roman" panose="02020603050405020304" pitchFamily="18" charset="0"/>
                <a:cs typeface="Times New Roman" panose="02020603050405020304" pitchFamily="18" charset="0"/>
              </a:rPr>
              <a:t>8</a:t>
            </a:r>
            <a:r>
              <a:rPr lang="zh-TW" altLang="en-US" dirty="0" smtClean="0">
                <a:latin typeface="Times New Roman" panose="02020603050405020304" pitchFamily="18" charset="0"/>
                <a:cs typeface="Times New Roman" panose="02020603050405020304" pitchFamily="18" charset="0"/>
              </a:rPr>
              <a:t>月</a:t>
            </a:r>
            <a:r>
              <a:rPr lang="zh-TW" altLang="en-US"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畢業生只到</a:t>
            </a:r>
            <a:r>
              <a:rPr lang="en-US" altLang="zh-TW" dirty="0" smtClean="0">
                <a:latin typeface="Times New Roman" panose="02020603050405020304" pitchFamily="18" charset="0"/>
                <a:cs typeface="Times New Roman" panose="02020603050405020304" pitchFamily="18" charset="0"/>
              </a:rPr>
              <a:t>6</a:t>
            </a:r>
            <a:r>
              <a:rPr lang="zh-TW" altLang="en-US" dirty="0" smtClean="0">
                <a:latin typeface="Times New Roman" panose="02020603050405020304" pitchFamily="18" charset="0"/>
                <a:cs typeface="Times New Roman" panose="02020603050405020304" pitchFamily="18" charset="0"/>
              </a:rPr>
              <a:t>月</a:t>
            </a:r>
            <a:r>
              <a:rPr lang="en-US" altLang="zh-TW" dirty="0" smtClean="0">
                <a:latin typeface="Times New Roman" panose="02020603050405020304" pitchFamily="18" charset="0"/>
                <a:cs typeface="Times New Roman" panose="02020603050405020304" pitchFamily="18" charset="0"/>
              </a:rPr>
              <a:t>)</a:t>
            </a:r>
            <a:endParaRPr lang="zh-TW" altLang="en-US" dirty="0" smtClean="0">
              <a:latin typeface="Times New Roman" panose="02020603050405020304" pitchFamily="18" charset="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2"/>
          </p:nvPr>
        </p:nvSpPr>
        <p:spPr/>
        <p:txBody>
          <a:bodyPr/>
          <a:lstStyle/>
          <a:p>
            <a:fld id="{9F6851AF-36E8-4CCC-87B9-1FFD53684B20}" type="slidenum">
              <a:rPr lang="zh-TW" altLang="en-US" smtClean="0"/>
              <a:pPr/>
              <a:t>5</a:t>
            </a:fld>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548680"/>
            <a:ext cx="8229600" cy="1143000"/>
          </a:xfrm>
        </p:spPr>
        <p:txBody>
          <a:bodyPr/>
          <a:lstStyle/>
          <a:p>
            <a:r>
              <a:rPr lang="zh-TW" altLang="en-US" dirty="0"/>
              <a:t>學期</a:t>
            </a:r>
            <a:r>
              <a:rPr lang="zh-TW" altLang="en-US" dirty="0" smtClean="0"/>
              <a:t>實習</a:t>
            </a:r>
            <a:r>
              <a:rPr lang="zh-TW" altLang="en-US" dirty="0"/>
              <a:t>的</a:t>
            </a:r>
            <a:r>
              <a:rPr lang="zh-TW" altLang="en-US" dirty="0" smtClean="0"/>
              <a:t>修課規定</a:t>
            </a:r>
            <a:endParaRPr lang="zh-TW" altLang="en-US" dirty="0"/>
          </a:p>
        </p:txBody>
      </p:sp>
      <p:sp>
        <p:nvSpPr>
          <p:cNvPr id="3" name="內容版面配置區 2"/>
          <p:cNvSpPr>
            <a:spLocks noGrp="1"/>
          </p:cNvSpPr>
          <p:nvPr>
            <p:ph idx="1"/>
          </p:nvPr>
        </p:nvSpPr>
        <p:spPr>
          <a:xfrm>
            <a:off x="457200" y="2132856"/>
            <a:ext cx="8291264" cy="3993307"/>
          </a:xfrm>
        </p:spPr>
        <p:txBody>
          <a:bodyPr>
            <a:normAutofit/>
          </a:bodyPr>
          <a:lstStyle/>
          <a:p>
            <a:r>
              <a:rPr lang="en-US" altLang="zh-TW" dirty="0" smtClean="0"/>
              <a:t>9</a:t>
            </a:r>
            <a:r>
              <a:rPr lang="zh-TW" altLang="en-US" dirty="0" smtClean="0"/>
              <a:t>學分的</a:t>
            </a:r>
            <a:r>
              <a:rPr lang="zh-TW" altLang="en-US" dirty="0" smtClean="0">
                <a:solidFill>
                  <a:srgbClr val="FF0000"/>
                </a:solidFill>
              </a:rPr>
              <a:t>全職</a:t>
            </a:r>
            <a:r>
              <a:rPr lang="zh-TW" altLang="en-US" dirty="0" smtClean="0"/>
              <a:t>實習可</a:t>
            </a:r>
            <a:r>
              <a:rPr lang="zh-TW" altLang="en-US" dirty="0"/>
              <a:t>回學校日間部修</a:t>
            </a:r>
            <a:r>
              <a:rPr lang="zh-TW" altLang="en-US" dirty="0" smtClean="0"/>
              <a:t>課</a:t>
            </a:r>
            <a:endParaRPr lang="en-US" altLang="zh-TW" dirty="0"/>
          </a:p>
          <a:p>
            <a:pPr lvl="1"/>
            <a:r>
              <a:rPr lang="zh-TW" altLang="en-US" dirty="0" smtClean="0"/>
              <a:t>需實習機構同意 </a:t>
            </a:r>
            <a:r>
              <a:rPr lang="en-US" altLang="zh-TW" dirty="0" smtClean="0">
                <a:solidFill>
                  <a:srgbClr val="C00000"/>
                </a:solidFill>
              </a:rPr>
              <a:t>(</a:t>
            </a:r>
            <a:r>
              <a:rPr lang="zh-TW" altLang="en-US" dirty="0" smtClean="0"/>
              <a:t>填</a:t>
            </a:r>
            <a:r>
              <a:rPr lang="zh-TW" altLang="en-US" dirty="0" smtClean="0">
                <a:solidFill>
                  <a:srgbClr val="C00000"/>
                </a:solidFill>
              </a:rPr>
              <a:t>校外</a:t>
            </a:r>
            <a:r>
              <a:rPr lang="zh-TW" altLang="en-US" dirty="0">
                <a:solidFill>
                  <a:srgbClr val="C00000"/>
                </a:solidFill>
              </a:rPr>
              <a:t>實習時段證明</a:t>
            </a:r>
            <a:r>
              <a:rPr lang="zh-TW" altLang="en-US" dirty="0" smtClean="0">
                <a:solidFill>
                  <a:srgbClr val="C00000"/>
                </a:solidFill>
              </a:rPr>
              <a:t>表</a:t>
            </a:r>
            <a:r>
              <a:rPr lang="en-US" altLang="zh-TW" dirty="0" smtClean="0">
                <a:solidFill>
                  <a:srgbClr val="C00000"/>
                </a:solidFill>
              </a:rPr>
              <a:t>)</a:t>
            </a:r>
          </a:p>
          <a:p>
            <a:pPr lvl="1"/>
            <a:r>
              <a:rPr lang="zh-TW" altLang="en-US" dirty="0"/>
              <a:t>日間</a:t>
            </a:r>
            <a:r>
              <a:rPr lang="zh-TW" altLang="en-US" dirty="0" smtClean="0"/>
              <a:t>部最多修</a:t>
            </a:r>
            <a:r>
              <a:rPr lang="en-US" altLang="zh-TW" dirty="0"/>
              <a:t>3</a:t>
            </a:r>
            <a:r>
              <a:rPr lang="zh-TW" altLang="en-US" dirty="0"/>
              <a:t>學分</a:t>
            </a:r>
            <a:endParaRPr lang="en-US" altLang="zh-TW" dirty="0" smtClean="0">
              <a:solidFill>
                <a:srgbClr val="C00000"/>
              </a:solidFill>
            </a:endParaRPr>
          </a:p>
          <a:p>
            <a:pPr lvl="1"/>
            <a:r>
              <a:rPr lang="zh-TW" altLang="zh-TW" dirty="0"/>
              <a:t>日間</a:t>
            </a:r>
            <a:r>
              <a:rPr lang="zh-TW" altLang="zh-TW" dirty="0" smtClean="0"/>
              <a:t>部</a:t>
            </a:r>
            <a:r>
              <a:rPr lang="en-US" altLang="zh-TW" dirty="0" smtClean="0"/>
              <a:t>+</a:t>
            </a:r>
            <a:r>
              <a:rPr lang="zh-TW" altLang="zh-TW" dirty="0"/>
              <a:t>校外實習</a:t>
            </a:r>
            <a:r>
              <a:rPr lang="en-US" altLang="zh-TW" dirty="0"/>
              <a:t>+</a:t>
            </a:r>
            <a:r>
              <a:rPr lang="zh-TW" altLang="zh-TW" dirty="0"/>
              <a:t>進修部</a:t>
            </a:r>
            <a:r>
              <a:rPr lang="zh-TW" altLang="zh-TW" dirty="0" smtClean="0"/>
              <a:t>：合計不得</a:t>
            </a:r>
            <a:r>
              <a:rPr lang="zh-TW" altLang="en-US" dirty="0"/>
              <a:t>多</a:t>
            </a:r>
            <a:r>
              <a:rPr lang="zh-TW" altLang="zh-TW" dirty="0" smtClean="0"/>
              <a:t>於</a:t>
            </a:r>
            <a:r>
              <a:rPr lang="en-US" altLang="zh-TW" dirty="0"/>
              <a:t>25</a:t>
            </a:r>
            <a:r>
              <a:rPr lang="zh-TW" altLang="zh-TW" dirty="0" smtClean="0"/>
              <a:t>學分</a:t>
            </a:r>
            <a:endParaRPr lang="en-US" altLang="zh-TW" dirty="0" smtClean="0"/>
          </a:p>
          <a:p>
            <a:r>
              <a:rPr lang="en-US" altLang="zh-TW" dirty="0" smtClean="0"/>
              <a:t>3</a:t>
            </a:r>
            <a:r>
              <a:rPr lang="zh-TW" altLang="en-US" dirty="0" smtClean="0"/>
              <a:t>學分的</a:t>
            </a:r>
            <a:r>
              <a:rPr lang="zh-TW" altLang="en-US" dirty="0" smtClean="0">
                <a:solidFill>
                  <a:srgbClr val="FF0000"/>
                </a:solidFill>
              </a:rPr>
              <a:t>兼職</a:t>
            </a:r>
            <a:r>
              <a:rPr lang="zh-TW" altLang="en-US" dirty="0" smtClean="0"/>
              <a:t>實習不在以上的限制</a:t>
            </a:r>
            <a:r>
              <a:rPr lang="zh-TW" altLang="en-US" dirty="0" smtClean="0">
                <a:solidFill>
                  <a:srgbClr val="C00000"/>
                </a:solidFill>
              </a:rPr>
              <a:t>。</a:t>
            </a:r>
            <a:endParaRPr lang="en-US" altLang="zh-TW" dirty="0" smtClean="0">
              <a:solidFill>
                <a:srgbClr val="C00000"/>
              </a:solidFill>
            </a:endParaRPr>
          </a:p>
          <a:p>
            <a:pPr marL="0" indent="0">
              <a:buNone/>
            </a:pPr>
            <a:endParaRPr lang="en-US" altLang="zh-TW" dirty="0"/>
          </a:p>
        </p:txBody>
      </p:sp>
      <p:sp>
        <p:nvSpPr>
          <p:cNvPr id="4" name="投影片編號版面配置區 3"/>
          <p:cNvSpPr>
            <a:spLocks noGrp="1"/>
          </p:cNvSpPr>
          <p:nvPr>
            <p:ph type="sldNum" sz="quarter" idx="12"/>
          </p:nvPr>
        </p:nvSpPr>
        <p:spPr/>
        <p:txBody>
          <a:bodyPr/>
          <a:lstStyle/>
          <a:p>
            <a:fld id="{9F6851AF-36E8-4CCC-87B9-1FFD53684B20}" type="slidenum">
              <a:rPr lang="zh-TW" altLang="en-US" smtClean="0"/>
              <a:pPr/>
              <a:t>6</a:t>
            </a:fld>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學雜費</a:t>
            </a:r>
            <a:endParaRPr lang="zh-TW" altLang="en-US" dirty="0"/>
          </a:p>
        </p:txBody>
      </p:sp>
      <p:sp>
        <p:nvSpPr>
          <p:cNvPr id="3" name="內容版面配置區 2"/>
          <p:cNvSpPr>
            <a:spLocks noGrp="1"/>
          </p:cNvSpPr>
          <p:nvPr>
            <p:ph idx="1"/>
          </p:nvPr>
        </p:nvSpPr>
        <p:spPr/>
        <p:txBody>
          <a:bodyPr/>
          <a:lstStyle/>
          <a:p>
            <a:r>
              <a:rPr lang="zh-TW" altLang="en-US" dirty="0" smtClean="0"/>
              <a:t>學期  </a:t>
            </a:r>
            <a:r>
              <a:rPr lang="en-US" altLang="zh-TW" dirty="0" smtClean="0"/>
              <a:t>(</a:t>
            </a:r>
            <a:r>
              <a:rPr lang="zh-TW" altLang="en-US" dirty="0" smtClean="0"/>
              <a:t>依教育部規定</a:t>
            </a:r>
            <a:r>
              <a:rPr lang="en-US" altLang="zh-TW" dirty="0" smtClean="0"/>
              <a:t>)</a:t>
            </a:r>
          </a:p>
          <a:p>
            <a:pPr lvl="1"/>
            <a:r>
              <a:rPr lang="en-US" altLang="zh-TW" dirty="0" smtClean="0"/>
              <a:t>100% </a:t>
            </a:r>
            <a:r>
              <a:rPr lang="zh-TW" altLang="en-US" dirty="0" smtClean="0"/>
              <a:t>學費</a:t>
            </a:r>
          </a:p>
          <a:p>
            <a:pPr lvl="1"/>
            <a:r>
              <a:rPr lang="en-US" altLang="zh-TW" dirty="0" smtClean="0"/>
              <a:t>80% </a:t>
            </a:r>
            <a:r>
              <a:rPr lang="zh-TW" altLang="en-US" dirty="0" smtClean="0"/>
              <a:t>雜費</a:t>
            </a:r>
          </a:p>
          <a:p>
            <a:pPr lvl="1"/>
            <a:endParaRPr lang="zh-TW" altLang="en-US" dirty="0" smtClean="0"/>
          </a:p>
          <a:p>
            <a:r>
              <a:rPr lang="zh-TW" altLang="en-US" dirty="0" smtClean="0"/>
              <a:t>暑期免學雜費，但如有到進修部暑修，則須繳費。</a:t>
            </a:r>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9F6851AF-36E8-4CCC-87B9-1FFD53684B20}" type="slidenum">
              <a:rPr lang="zh-TW" altLang="en-US" smtClean="0"/>
              <a:pPr/>
              <a:t>7</a:t>
            </a:fld>
            <a:endParaRPr lang="zh-TW"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p:txBody>
          <a:bodyPr/>
          <a:lstStyle/>
          <a:p>
            <a:r>
              <a:rPr lang="zh-TW" altLang="en-US" b="1" dirty="0" smtClean="0">
                <a:latin typeface="微軟正黑體" pitchFamily="34" charset="-120"/>
                <a:ea typeface="微軟正黑體" pitchFamily="34" charset="-120"/>
              </a:rPr>
              <a:t>實習</a:t>
            </a:r>
            <a:r>
              <a:rPr lang="zh-TW" altLang="en-US" dirty="0" smtClean="0"/>
              <a:t>報告</a:t>
            </a:r>
            <a:endParaRPr lang="zh-TW" altLang="en-US" b="1" dirty="0" smtClean="0">
              <a:latin typeface="微軟正黑體" pitchFamily="34" charset="-120"/>
              <a:ea typeface="微軟正黑體" pitchFamily="34" charset="-120"/>
            </a:endParaRPr>
          </a:p>
        </p:txBody>
      </p:sp>
      <p:sp>
        <p:nvSpPr>
          <p:cNvPr id="11267" name="矩形 33"/>
          <p:cNvSpPr>
            <a:spLocks noChangeArrowheads="1"/>
          </p:cNvSpPr>
          <p:nvPr/>
        </p:nvSpPr>
        <p:spPr bwMode="auto">
          <a:xfrm>
            <a:off x="827088" y="1628775"/>
            <a:ext cx="81375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r>
              <a:rPr lang="zh-TW" altLang="en-US" sz="2800" dirty="0">
                <a:latin typeface="微軟正黑體" pitchFamily="34" charset="-120"/>
                <a:ea typeface="微軟正黑體" pitchFamily="34" charset="-120"/>
              </a:rPr>
              <a:t>無論暑期課程或學期課程</a:t>
            </a:r>
            <a:r>
              <a:rPr lang="zh-TW" altLang="en-US" sz="2800" b="1" dirty="0">
                <a:solidFill>
                  <a:schemeClr val="accent2"/>
                </a:solidFill>
                <a:latin typeface="微軟正黑體" pitchFamily="34" charset="-120"/>
                <a:ea typeface="微軟正黑體" pitchFamily="34" charset="-120"/>
              </a:rPr>
              <a:t>皆須繳交實習報告，才能取得該課程學分</a:t>
            </a:r>
            <a:r>
              <a:rPr lang="zh-TW" altLang="en-US" sz="2800" dirty="0">
                <a:latin typeface="微軟正黑體" pitchFamily="34" charset="-120"/>
                <a:ea typeface="微軟正黑體" pitchFamily="34" charset="-120"/>
              </a:rPr>
              <a:t>，職發中心收件時間如下：</a:t>
            </a:r>
          </a:p>
        </p:txBody>
      </p:sp>
      <p:graphicFrame>
        <p:nvGraphicFramePr>
          <p:cNvPr id="36" name="表格 35"/>
          <p:cNvGraphicFramePr>
            <a:graphicFrameLocks noGrp="1"/>
          </p:cNvGraphicFramePr>
          <p:nvPr>
            <p:extLst>
              <p:ext uri="{D42A27DB-BD31-4B8C-83A1-F6EECF244321}">
                <p14:modId xmlns:p14="http://schemas.microsoft.com/office/powerpoint/2010/main" val="862852652"/>
              </p:ext>
            </p:extLst>
          </p:nvPr>
        </p:nvGraphicFramePr>
        <p:xfrm>
          <a:off x="1763713" y="2997200"/>
          <a:ext cx="5545137" cy="1422399"/>
        </p:xfrm>
        <a:graphic>
          <a:graphicData uri="http://schemas.openxmlformats.org/drawingml/2006/table">
            <a:tbl>
              <a:tblPr firstRow="1" bandRow="1">
                <a:tableStyleId>{C083E6E3-FA7D-4D7B-A595-EF9225AFEA82}</a:tableStyleId>
              </a:tblPr>
              <a:tblGrid>
                <a:gridCol w="1952513"/>
                <a:gridCol w="3592624"/>
              </a:tblGrid>
              <a:tr h="4741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b="1" kern="100" dirty="0" smtClean="0">
                          <a:effectLst/>
                          <a:latin typeface="微軟正黑體" pitchFamily="34" charset="-120"/>
                          <a:ea typeface="微軟正黑體" pitchFamily="34" charset="-120"/>
                        </a:rPr>
                        <a:t>暑</a:t>
                      </a:r>
                      <a:r>
                        <a:rPr lang="zh-TW" altLang="en-US" sz="1800" b="1" kern="100" dirty="0" smtClean="0">
                          <a:effectLst/>
                          <a:latin typeface="微軟正黑體" pitchFamily="34" charset="-120"/>
                          <a:ea typeface="微軟正黑體" pitchFamily="34" charset="-120"/>
                        </a:rPr>
                        <a:t>期</a:t>
                      </a:r>
                      <a:endParaRPr lang="zh-TW" altLang="zh-TW" sz="1800" b="1" kern="100" dirty="0" smtClean="0">
                        <a:effectLst/>
                        <a:latin typeface="微軟正黑體" pitchFamily="34" charset="-120"/>
                        <a:ea typeface="微軟正黑體" pitchFamily="34" charset="-120"/>
                        <a:cs typeface="Times New Roman"/>
                      </a:endParaRPr>
                    </a:p>
                  </a:txBody>
                  <a:tcPr marL="91449" marR="91449" marT="45704" marB="4570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kern="100" dirty="0" smtClean="0">
                          <a:solidFill>
                            <a:schemeClr val="accent2"/>
                          </a:solidFill>
                          <a:effectLst/>
                          <a:latin typeface="微軟正黑體" pitchFamily="34" charset="-120"/>
                          <a:ea typeface="微軟正黑體" pitchFamily="34" charset="-120"/>
                        </a:rPr>
                        <a:t>8</a:t>
                      </a:r>
                      <a:r>
                        <a:rPr lang="zh-TW" altLang="zh-TW" sz="1800" b="1" kern="100" dirty="0" smtClean="0">
                          <a:solidFill>
                            <a:schemeClr val="accent2"/>
                          </a:solidFill>
                          <a:effectLst/>
                          <a:latin typeface="微軟正黑體" pitchFamily="34" charset="-120"/>
                          <a:ea typeface="微軟正黑體" pitchFamily="34" charset="-120"/>
                        </a:rPr>
                        <a:t>月</a:t>
                      </a:r>
                      <a:r>
                        <a:rPr lang="en-US" altLang="zh-TW" sz="1800" b="1" kern="100" dirty="0" smtClean="0">
                          <a:solidFill>
                            <a:schemeClr val="accent2"/>
                          </a:solidFill>
                          <a:effectLst/>
                          <a:latin typeface="微軟正黑體" pitchFamily="34" charset="-120"/>
                          <a:ea typeface="微軟正黑體" pitchFamily="34" charset="-120"/>
                        </a:rPr>
                        <a:t>25</a:t>
                      </a:r>
                      <a:r>
                        <a:rPr lang="zh-TW" altLang="en-US" sz="1800" b="1" kern="100" dirty="0" smtClean="0">
                          <a:solidFill>
                            <a:schemeClr val="accent2"/>
                          </a:solidFill>
                          <a:effectLst/>
                          <a:latin typeface="微軟正黑體" pitchFamily="34" charset="-120"/>
                          <a:ea typeface="微軟正黑體" pitchFamily="34" charset="-120"/>
                        </a:rPr>
                        <a:t>日</a:t>
                      </a:r>
                      <a:r>
                        <a:rPr lang="zh-TW" altLang="zh-TW" sz="1800" b="1" kern="100" dirty="0" smtClean="0">
                          <a:effectLst/>
                          <a:latin typeface="微軟正黑體" pitchFamily="34" charset="-120"/>
                          <a:ea typeface="微軟正黑體" pitchFamily="34" charset="-120"/>
                        </a:rPr>
                        <a:t>之前</a:t>
                      </a:r>
                      <a:endParaRPr lang="zh-TW" altLang="en-US" sz="1800" dirty="0"/>
                    </a:p>
                  </a:txBody>
                  <a:tcPr marL="91449" marR="91449" marT="45704" marB="45704"/>
                </a:tc>
              </a:tr>
              <a:tr h="4741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b="1" kern="100" dirty="0" smtClean="0">
                          <a:effectLst/>
                          <a:latin typeface="微軟正黑體" pitchFamily="34" charset="-120"/>
                          <a:ea typeface="微軟正黑體" pitchFamily="34" charset="-120"/>
                        </a:rPr>
                        <a:t>上學期</a:t>
                      </a:r>
                      <a:endParaRPr lang="zh-TW" altLang="zh-TW" sz="1800" b="1" kern="100" dirty="0" smtClean="0">
                        <a:effectLst/>
                        <a:latin typeface="微軟正黑體" pitchFamily="34" charset="-120"/>
                        <a:ea typeface="微軟正黑體" pitchFamily="34" charset="-120"/>
                        <a:cs typeface="Times New Roman"/>
                      </a:endParaRPr>
                    </a:p>
                  </a:txBody>
                  <a:tcPr marL="91449" marR="91449" marT="45704" marB="4570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b="1" kern="1200" dirty="0" smtClean="0">
                          <a:solidFill>
                            <a:srgbClr val="FF0000"/>
                          </a:solidFill>
                          <a:effectLst/>
                          <a:latin typeface="+mn-lt"/>
                          <a:ea typeface="+mn-ea"/>
                          <a:cs typeface="+mn-cs"/>
                        </a:rPr>
                        <a:t>期末考前一周</a:t>
                      </a:r>
                      <a:r>
                        <a:rPr lang="zh-TW" altLang="zh-TW" sz="1800" b="1" kern="100" dirty="0" smtClean="0">
                          <a:effectLst/>
                          <a:latin typeface="微軟正黑體" pitchFamily="34" charset="-120"/>
                          <a:ea typeface="微軟正黑體" pitchFamily="34" charset="-120"/>
                        </a:rPr>
                        <a:t>之前</a:t>
                      </a:r>
                      <a:endParaRPr lang="zh-TW" altLang="en-US" sz="1800" dirty="0"/>
                    </a:p>
                  </a:txBody>
                  <a:tcPr marL="91449" marR="91449" marT="45704" marB="45704"/>
                </a:tc>
              </a:tr>
              <a:tr h="4741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b="1" kern="100" dirty="0" smtClean="0">
                          <a:effectLst/>
                          <a:latin typeface="微軟正黑體" pitchFamily="34" charset="-120"/>
                          <a:ea typeface="微軟正黑體" pitchFamily="34" charset="-120"/>
                        </a:rPr>
                        <a:t>下學期</a:t>
                      </a:r>
                      <a:endParaRPr lang="zh-TW" altLang="zh-TW" sz="1800" b="1" kern="100" dirty="0" smtClean="0">
                        <a:effectLst/>
                        <a:latin typeface="微軟正黑體" pitchFamily="34" charset="-120"/>
                        <a:ea typeface="微軟正黑體" pitchFamily="34" charset="-120"/>
                        <a:cs typeface="Times New Roman"/>
                      </a:endParaRPr>
                    </a:p>
                  </a:txBody>
                  <a:tcPr marL="91449" marR="91449" marT="45704" marB="4570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b="1" kern="1200" dirty="0" smtClean="0">
                          <a:solidFill>
                            <a:srgbClr val="FF0000"/>
                          </a:solidFill>
                          <a:effectLst/>
                          <a:latin typeface="+mn-lt"/>
                          <a:ea typeface="+mn-ea"/>
                          <a:cs typeface="+mn-cs"/>
                        </a:rPr>
                        <a:t>期末考前一周</a:t>
                      </a:r>
                      <a:r>
                        <a:rPr lang="zh-TW" altLang="zh-TW" sz="1800" b="1" kern="100" dirty="0" smtClean="0">
                          <a:effectLst/>
                          <a:latin typeface="微軟正黑體" pitchFamily="34" charset="-120"/>
                          <a:ea typeface="微軟正黑體" pitchFamily="34" charset="-120"/>
                        </a:rPr>
                        <a:t>之前</a:t>
                      </a:r>
                      <a:endParaRPr lang="zh-TW" altLang="en-US" sz="1800" dirty="0"/>
                    </a:p>
                  </a:txBody>
                  <a:tcPr marL="91449" marR="91449" marT="45704" marB="45704"/>
                </a:tc>
              </a:tr>
            </a:tbl>
          </a:graphicData>
        </a:graphic>
      </p:graphicFrame>
      <p:sp>
        <p:nvSpPr>
          <p:cNvPr id="2" name="投影片編號版面配置區 1"/>
          <p:cNvSpPr>
            <a:spLocks noGrp="1"/>
          </p:cNvSpPr>
          <p:nvPr>
            <p:ph type="sldNum" sz="quarter" idx="12"/>
          </p:nvPr>
        </p:nvSpPr>
        <p:spPr/>
        <p:txBody>
          <a:bodyPr/>
          <a:lstStyle/>
          <a:p>
            <a:pPr>
              <a:defRPr/>
            </a:pPr>
            <a:fld id="{0CCF7D0C-CE14-453A-8E2E-3BD711B7CF34}" type="slidenum">
              <a:rPr lang="zh-TW" altLang="en-US" smtClean="0"/>
              <a:pPr>
                <a:defRPr/>
              </a:pPr>
              <a:t>8</a:t>
            </a:fld>
            <a:endParaRPr lang="zh-TW" altLang="en-US"/>
          </a:p>
        </p:txBody>
      </p:sp>
    </p:spTree>
    <p:extLst>
      <p:ext uri="{BB962C8B-B14F-4D97-AF65-F5344CB8AC3E}">
        <p14:creationId xmlns:p14="http://schemas.microsoft.com/office/powerpoint/2010/main" val="224986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校外實習考評 </a:t>
            </a:r>
            <a:endParaRPr lang="zh-TW" altLang="en-US" dirty="0"/>
          </a:p>
        </p:txBody>
      </p:sp>
      <p:sp>
        <p:nvSpPr>
          <p:cNvPr id="3" name="內容版面配置區 2"/>
          <p:cNvSpPr>
            <a:spLocks noGrp="1"/>
          </p:cNvSpPr>
          <p:nvPr>
            <p:ph idx="1"/>
          </p:nvPr>
        </p:nvSpPr>
        <p:spPr>
          <a:xfrm>
            <a:off x="179512" y="1600200"/>
            <a:ext cx="8856984" cy="4525963"/>
          </a:xfrm>
        </p:spPr>
        <p:txBody>
          <a:bodyPr/>
          <a:lstStyle/>
          <a:p>
            <a:r>
              <a:rPr lang="zh-TW" altLang="en-US" dirty="0" smtClean="0"/>
              <a:t>實習成績＝ </a:t>
            </a:r>
            <a:r>
              <a:rPr lang="en-US" altLang="zh-TW" dirty="0" smtClean="0">
                <a:solidFill>
                  <a:schemeClr val="accent2"/>
                </a:solidFill>
              </a:rPr>
              <a:t>A</a:t>
            </a:r>
            <a:r>
              <a:rPr lang="zh-TW" altLang="en-US" dirty="0" smtClean="0">
                <a:solidFill>
                  <a:schemeClr val="accent2"/>
                </a:solidFill>
              </a:rPr>
              <a:t>項成績</a:t>
            </a:r>
            <a:r>
              <a:rPr lang="en-US" altLang="zh-TW" dirty="0" smtClean="0"/>
              <a:t>×40</a:t>
            </a:r>
            <a:r>
              <a:rPr lang="zh-TW" altLang="en-US" dirty="0" smtClean="0"/>
              <a:t>％＋ </a:t>
            </a:r>
            <a:r>
              <a:rPr lang="en-US" altLang="zh-TW" dirty="0" smtClean="0">
                <a:solidFill>
                  <a:schemeClr val="accent2"/>
                </a:solidFill>
              </a:rPr>
              <a:t>B</a:t>
            </a:r>
            <a:r>
              <a:rPr lang="zh-TW" altLang="en-US" dirty="0" smtClean="0">
                <a:solidFill>
                  <a:schemeClr val="accent2"/>
                </a:solidFill>
              </a:rPr>
              <a:t>項成績</a:t>
            </a:r>
            <a:r>
              <a:rPr lang="en-US" altLang="zh-TW" dirty="0" smtClean="0"/>
              <a:t>×60</a:t>
            </a:r>
            <a:r>
              <a:rPr lang="zh-TW" altLang="en-US" dirty="0" smtClean="0"/>
              <a:t>％</a:t>
            </a:r>
          </a:p>
          <a:p>
            <a:endParaRPr lang="zh-TW" altLang="en-US" dirty="0" smtClean="0"/>
          </a:p>
          <a:p>
            <a:pPr lvl="1"/>
            <a:r>
              <a:rPr lang="en-US" altLang="zh-TW" dirty="0" smtClean="0">
                <a:solidFill>
                  <a:schemeClr val="accent2"/>
                </a:solidFill>
              </a:rPr>
              <a:t>A</a:t>
            </a:r>
            <a:r>
              <a:rPr lang="zh-TW" altLang="en-US" dirty="0" smtClean="0">
                <a:solidFill>
                  <a:schemeClr val="accent2"/>
                </a:solidFill>
              </a:rPr>
              <a:t>項成績</a:t>
            </a:r>
            <a:r>
              <a:rPr lang="zh-TW" altLang="en-US" dirty="0" smtClean="0"/>
              <a:t>：實習機構依據工作表現與實習報告給分。</a:t>
            </a:r>
          </a:p>
          <a:p>
            <a:pPr lvl="1"/>
            <a:endParaRPr lang="zh-TW" altLang="en-US" dirty="0" smtClean="0"/>
          </a:p>
          <a:p>
            <a:pPr lvl="1"/>
            <a:r>
              <a:rPr lang="en-US" altLang="zh-TW" dirty="0" smtClean="0">
                <a:solidFill>
                  <a:schemeClr val="accent2"/>
                </a:solidFill>
              </a:rPr>
              <a:t>B</a:t>
            </a:r>
            <a:r>
              <a:rPr lang="zh-TW" altLang="en-US" dirty="0" smtClean="0">
                <a:solidFill>
                  <a:schemeClr val="accent2"/>
                </a:solidFill>
              </a:rPr>
              <a:t>項成績</a:t>
            </a:r>
            <a:r>
              <a:rPr lang="zh-TW" altLang="en-US" dirty="0" smtClean="0"/>
              <a:t>：系上依據實習報告及實地訪視情形給分。</a:t>
            </a:r>
          </a:p>
          <a:p>
            <a:endParaRPr lang="zh-TW" altLang="en-US" dirty="0"/>
          </a:p>
        </p:txBody>
      </p:sp>
      <p:sp>
        <p:nvSpPr>
          <p:cNvPr id="4" name="投影片編號版面配置區 3"/>
          <p:cNvSpPr>
            <a:spLocks noGrp="1"/>
          </p:cNvSpPr>
          <p:nvPr>
            <p:ph type="sldNum" sz="quarter" idx="12"/>
          </p:nvPr>
        </p:nvSpPr>
        <p:spPr/>
        <p:txBody>
          <a:bodyPr/>
          <a:lstStyle/>
          <a:p>
            <a:fld id="{9F6851AF-36E8-4CCC-87B9-1FFD53684B20}" type="slidenum">
              <a:rPr lang="zh-TW" altLang="en-US" smtClean="0"/>
              <a:pPr/>
              <a:t>9</a:t>
            </a:fld>
            <a:endParaRPr lang="zh-TW" altLang="en-US" dirty="0"/>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2861</TotalTime>
  <Words>1474</Words>
  <Application>Microsoft Office PowerPoint</Application>
  <PresentationFormat>如螢幕大小 (4:3)</PresentationFormat>
  <Paragraphs>239</Paragraphs>
  <Slides>28</Slides>
  <Notes>13</Notes>
  <HiddenSlides>0</HiddenSlides>
  <MMClips>0</MMClips>
  <ScaleCrop>false</ScaleCrop>
  <HeadingPairs>
    <vt:vector size="4" baseType="variant">
      <vt:variant>
        <vt:lpstr>佈景主題</vt:lpstr>
      </vt:variant>
      <vt:variant>
        <vt:i4>1</vt:i4>
      </vt:variant>
      <vt:variant>
        <vt:lpstr>投影片標題</vt:lpstr>
      </vt:variant>
      <vt:variant>
        <vt:i4>28</vt:i4>
      </vt:variant>
    </vt:vector>
  </HeadingPairs>
  <TitlesOfParts>
    <vt:vector size="29" baseType="lpstr">
      <vt:lpstr>Office 佈景主題</vt:lpstr>
      <vt:lpstr> 資管系 校外實習說明</vt:lpstr>
      <vt:lpstr>實習類型一覽表</vt:lpstr>
      <vt:lpstr>PowerPoint 簡報</vt:lpstr>
      <vt:lpstr>簽約型的實習 暑期實習 與 學期實習</vt:lpstr>
      <vt:lpstr>實習日期</vt:lpstr>
      <vt:lpstr>學期實習的修課規定</vt:lpstr>
      <vt:lpstr>學雜費</vt:lpstr>
      <vt:lpstr>實習報告</vt:lpstr>
      <vt:lpstr>校外實習考評 </vt:lpstr>
      <vt:lpstr>其他相關規定</vt:lpstr>
      <vt:lpstr>注意事項</vt:lpstr>
      <vt:lpstr>實習申請流程</vt:lpstr>
      <vt:lpstr>實習機構</vt:lpstr>
      <vt:lpstr>實習合約書</vt:lpstr>
      <vt:lpstr>截止日期</vt:lpstr>
      <vt:lpstr>職場見習</vt:lpstr>
      <vt:lpstr>職場見習</vt:lpstr>
      <vt:lpstr>申請梯次</vt:lpstr>
      <vt:lpstr>相關規定-1</vt:lpstr>
      <vt:lpstr>相關規定-2</vt:lpstr>
      <vt:lpstr>職場見習-佐證資料範例</vt:lpstr>
      <vt:lpstr>職場見習-佐證資料範例</vt:lpstr>
      <vt:lpstr>職場見習-辦理流程(1)</vt:lpstr>
      <vt:lpstr>職場見習-辦理流程(2)</vt:lpstr>
      <vt:lpstr>實習負責單位</vt:lpstr>
      <vt:lpstr>負責單位</vt:lpstr>
      <vt:lpstr>實習相關規定與資料下載</vt:lpstr>
      <vt:lpstr>簡報完畢 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校外實習新制說明會</dc:title>
  <dc:creator>mermaid</dc:creator>
  <cp:lastModifiedBy>pwchen</cp:lastModifiedBy>
  <cp:revision>194</cp:revision>
  <dcterms:created xsi:type="dcterms:W3CDTF">2014-03-20T03:22:23Z</dcterms:created>
  <dcterms:modified xsi:type="dcterms:W3CDTF">2017-11-28T06:52:29Z</dcterms:modified>
</cp:coreProperties>
</file>